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64" r:id="rId5"/>
    <p:sldId id="292" r:id="rId6"/>
    <p:sldId id="282" r:id="rId7"/>
    <p:sldId id="308" r:id="rId8"/>
    <p:sldId id="295" r:id="rId9"/>
    <p:sldId id="293" r:id="rId10"/>
    <p:sldId id="294" r:id="rId11"/>
    <p:sldId id="298" r:id="rId12"/>
    <p:sldId id="305" r:id="rId13"/>
    <p:sldId id="302" r:id="rId14"/>
    <p:sldId id="304" r:id="rId15"/>
    <p:sldId id="300" r:id="rId16"/>
    <p:sldId id="301" r:id="rId17"/>
    <p:sldId id="303" r:id="rId18"/>
    <p:sldId id="307" r:id="rId19"/>
    <p:sldId id="29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DE45A7-4D05-4607-9463-03369C83DB4B}" v="23" dt="2023-01-18T05:11:56.895"/>
    <p1510:client id="{A84E25BC-F02B-4ECB-A42B-DC25D1966CDF}" v="25" dt="2023-01-18T05:10:32.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5366"/>
  </p:normalViewPr>
  <p:slideViewPr>
    <p:cSldViewPr snapToGrid="0" snapToObjects="1">
      <p:cViewPr varScale="1">
        <p:scale>
          <a:sx n="112" d="100"/>
          <a:sy n="112" d="100"/>
        </p:scale>
        <p:origin x="4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77FF5-59D3-2747-83F8-BBDEA9449FC9}"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5CAAE-50FC-0245-B4FB-F96EF7E18489}" type="slidenum">
              <a:rPr lang="en-US" smtClean="0"/>
              <a:t>‹#›</a:t>
            </a:fld>
            <a:endParaRPr lang="en-US"/>
          </a:p>
        </p:txBody>
      </p:sp>
    </p:spTree>
    <p:extLst>
      <p:ext uri="{BB962C8B-B14F-4D97-AF65-F5344CB8AC3E}">
        <p14:creationId xmlns:p14="http://schemas.microsoft.com/office/powerpoint/2010/main" val="2594864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two images</a:t>
            </a:r>
          </a:p>
          <a:p>
            <a:endParaRPr lang="en-US" dirty="0"/>
          </a:p>
        </p:txBody>
      </p:sp>
      <p:sp>
        <p:nvSpPr>
          <p:cNvPr id="4" name="Slide Number Placeholder 3"/>
          <p:cNvSpPr>
            <a:spLocks noGrp="1"/>
          </p:cNvSpPr>
          <p:nvPr>
            <p:ph type="sldNum" sz="quarter" idx="5"/>
          </p:nvPr>
        </p:nvSpPr>
        <p:spPr/>
        <p:txBody>
          <a:bodyPr/>
          <a:lstStyle/>
          <a:p>
            <a:fld id="{036E5306-D4C1-4470-9956-59EDBA77BAA9}" type="slidenum">
              <a:rPr lang="en-US" smtClean="0"/>
              <a:t>2</a:t>
            </a:fld>
            <a:endParaRPr lang="en-US"/>
          </a:p>
        </p:txBody>
      </p:sp>
    </p:spTree>
    <p:extLst>
      <p:ext uri="{BB962C8B-B14F-4D97-AF65-F5344CB8AC3E}">
        <p14:creationId xmlns:p14="http://schemas.microsoft.com/office/powerpoint/2010/main" val="105821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two images</a:t>
            </a:r>
          </a:p>
          <a:p>
            <a:endParaRPr lang="en-US" dirty="0"/>
          </a:p>
        </p:txBody>
      </p:sp>
      <p:sp>
        <p:nvSpPr>
          <p:cNvPr id="4" name="Slide Number Placeholder 3"/>
          <p:cNvSpPr>
            <a:spLocks noGrp="1"/>
          </p:cNvSpPr>
          <p:nvPr>
            <p:ph type="sldNum" sz="quarter" idx="5"/>
          </p:nvPr>
        </p:nvSpPr>
        <p:spPr/>
        <p:txBody>
          <a:bodyPr/>
          <a:lstStyle/>
          <a:p>
            <a:fld id="{036E5306-D4C1-4470-9956-59EDBA77BAA9}" type="slidenum">
              <a:rPr lang="en-US" smtClean="0"/>
              <a:t>3</a:t>
            </a:fld>
            <a:endParaRPr lang="en-US"/>
          </a:p>
        </p:txBody>
      </p:sp>
    </p:spTree>
    <p:extLst>
      <p:ext uri="{BB962C8B-B14F-4D97-AF65-F5344CB8AC3E}">
        <p14:creationId xmlns:p14="http://schemas.microsoft.com/office/powerpoint/2010/main" val="569221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B32A-6D6F-2347-BAFB-D8584C09D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4AA2CE-953F-D04B-ABB1-406149A366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7E1DEF-D85E-FC43-92B0-816C425F067D}"/>
              </a:ext>
            </a:extLst>
          </p:cNvPr>
          <p:cNvSpPr>
            <a:spLocks noGrp="1"/>
          </p:cNvSpPr>
          <p:nvPr>
            <p:ph type="dt" sz="half" idx="10"/>
          </p:nvPr>
        </p:nvSpPr>
        <p:spPr/>
        <p:txBody>
          <a:bodyPr/>
          <a:lstStyle/>
          <a:p>
            <a:fld id="{8B80579C-0FE4-314E-B8DF-C6AAC16FC862}" type="datetimeFigureOut">
              <a:rPr lang="en-US" smtClean="0"/>
              <a:t>1/19/2023</a:t>
            </a:fld>
            <a:endParaRPr lang="en-US"/>
          </a:p>
        </p:txBody>
      </p:sp>
      <p:sp>
        <p:nvSpPr>
          <p:cNvPr id="5" name="Footer Placeholder 4">
            <a:extLst>
              <a:ext uri="{FF2B5EF4-FFF2-40B4-BE49-F238E27FC236}">
                <a16:creationId xmlns:a16="http://schemas.microsoft.com/office/drawing/2014/main" id="{E7242FC6-5956-5F4E-8CC7-80B9B971A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E2844D-8A6C-424A-9294-4A534E3C1008}"/>
              </a:ext>
            </a:extLst>
          </p:cNvPr>
          <p:cNvSpPr>
            <a:spLocks noGrp="1"/>
          </p:cNvSpPr>
          <p:nvPr>
            <p:ph type="sldNum" sz="quarter" idx="12"/>
          </p:nvPr>
        </p:nvSpPr>
        <p:spPr/>
        <p:txBody>
          <a:bodyPr/>
          <a:lstStyle/>
          <a:p>
            <a:fld id="{9DE7600D-DEC1-E94E-A6E8-3E2AF93F9C0D}" type="slidenum">
              <a:rPr lang="en-US" smtClean="0"/>
              <a:t>‹#›</a:t>
            </a:fld>
            <a:endParaRPr lang="en-US"/>
          </a:p>
        </p:txBody>
      </p:sp>
    </p:spTree>
    <p:extLst>
      <p:ext uri="{BB962C8B-B14F-4D97-AF65-F5344CB8AC3E}">
        <p14:creationId xmlns:p14="http://schemas.microsoft.com/office/powerpoint/2010/main" val="984467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EED1-4224-5F49-BE88-8D4E76A7FA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A6211C-C672-244F-BBD9-F3C381674D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FA4C-6DC8-C54A-A91B-E5770DD38F5E}"/>
              </a:ext>
            </a:extLst>
          </p:cNvPr>
          <p:cNvSpPr>
            <a:spLocks noGrp="1"/>
          </p:cNvSpPr>
          <p:nvPr>
            <p:ph type="dt" sz="half" idx="10"/>
          </p:nvPr>
        </p:nvSpPr>
        <p:spPr/>
        <p:txBody>
          <a:bodyPr/>
          <a:lstStyle/>
          <a:p>
            <a:fld id="{8B80579C-0FE4-314E-B8DF-C6AAC16FC862}" type="datetimeFigureOut">
              <a:rPr lang="en-US" smtClean="0"/>
              <a:t>1/19/2023</a:t>
            </a:fld>
            <a:endParaRPr lang="en-US"/>
          </a:p>
        </p:txBody>
      </p:sp>
      <p:sp>
        <p:nvSpPr>
          <p:cNvPr id="5" name="Footer Placeholder 4">
            <a:extLst>
              <a:ext uri="{FF2B5EF4-FFF2-40B4-BE49-F238E27FC236}">
                <a16:creationId xmlns:a16="http://schemas.microsoft.com/office/drawing/2014/main" id="{D9CE5EFF-B780-3B40-A7ED-4A7C0D9C6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5453D-747B-DD40-B0F1-48068301BAC2}"/>
              </a:ext>
            </a:extLst>
          </p:cNvPr>
          <p:cNvSpPr>
            <a:spLocks noGrp="1"/>
          </p:cNvSpPr>
          <p:nvPr>
            <p:ph type="sldNum" sz="quarter" idx="12"/>
          </p:nvPr>
        </p:nvSpPr>
        <p:spPr/>
        <p:txBody>
          <a:bodyPr/>
          <a:lstStyle/>
          <a:p>
            <a:fld id="{9DE7600D-DEC1-E94E-A6E8-3E2AF93F9C0D}" type="slidenum">
              <a:rPr lang="en-US" smtClean="0"/>
              <a:t>‹#›</a:t>
            </a:fld>
            <a:endParaRPr lang="en-US"/>
          </a:p>
        </p:txBody>
      </p:sp>
    </p:spTree>
    <p:extLst>
      <p:ext uri="{BB962C8B-B14F-4D97-AF65-F5344CB8AC3E}">
        <p14:creationId xmlns:p14="http://schemas.microsoft.com/office/powerpoint/2010/main" val="3193812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796210-BA3E-5148-8BF8-F10AEA0ED9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6EAC4E-C785-FC43-9678-4ECCA93112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C5575-E628-904B-9C64-7186C603DD61}"/>
              </a:ext>
            </a:extLst>
          </p:cNvPr>
          <p:cNvSpPr>
            <a:spLocks noGrp="1"/>
          </p:cNvSpPr>
          <p:nvPr>
            <p:ph type="dt" sz="half" idx="10"/>
          </p:nvPr>
        </p:nvSpPr>
        <p:spPr/>
        <p:txBody>
          <a:bodyPr/>
          <a:lstStyle/>
          <a:p>
            <a:fld id="{8B80579C-0FE4-314E-B8DF-C6AAC16FC862}" type="datetimeFigureOut">
              <a:rPr lang="en-US" smtClean="0"/>
              <a:t>1/19/2023</a:t>
            </a:fld>
            <a:endParaRPr lang="en-US"/>
          </a:p>
        </p:txBody>
      </p:sp>
      <p:sp>
        <p:nvSpPr>
          <p:cNvPr id="5" name="Footer Placeholder 4">
            <a:extLst>
              <a:ext uri="{FF2B5EF4-FFF2-40B4-BE49-F238E27FC236}">
                <a16:creationId xmlns:a16="http://schemas.microsoft.com/office/drawing/2014/main" id="{E15F14AF-7BAD-B748-ACB9-FBB5DF537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66232-150A-CF4D-A50C-9326951FEAEF}"/>
              </a:ext>
            </a:extLst>
          </p:cNvPr>
          <p:cNvSpPr>
            <a:spLocks noGrp="1"/>
          </p:cNvSpPr>
          <p:nvPr>
            <p:ph type="sldNum" sz="quarter" idx="12"/>
          </p:nvPr>
        </p:nvSpPr>
        <p:spPr/>
        <p:txBody>
          <a:bodyPr/>
          <a:lstStyle/>
          <a:p>
            <a:fld id="{9DE7600D-DEC1-E94E-A6E8-3E2AF93F9C0D}" type="slidenum">
              <a:rPr lang="en-US" smtClean="0"/>
              <a:t>‹#›</a:t>
            </a:fld>
            <a:endParaRPr lang="en-US"/>
          </a:p>
        </p:txBody>
      </p:sp>
    </p:spTree>
    <p:extLst>
      <p:ext uri="{BB962C8B-B14F-4D97-AF65-F5344CB8AC3E}">
        <p14:creationId xmlns:p14="http://schemas.microsoft.com/office/powerpoint/2010/main" val="379956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CD30-3162-1B42-B4D8-0224ED8A56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F87E2-FBDE-AB48-AA53-F1390E609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F9494-CE5F-BD4A-86CE-36D6C5186890}"/>
              </a:ext>
            </a:extLst>
          </p:cNvPr>
          <p:cNvSpPr>
            <a:spLocks noGrp="1"/>
          </p:cNvSpPr>
          <p:nvPr>
            <p:ph type="dt" sz="half" idx="10"/>
          </p:nvPr>
        </p:nvSpPr>
        <p:spPr/>
        <p:txBody>
          <a:bodyPr/>
          <a:lstStyle/>
          <a:p>
            <a:fld id="{8B80579C-0FE4-314E-B8DF-C6AAC16FC862}" type="datetimeFigureOut">
              <a:rPr lang="en-US" smtClean="0"/>
              <a:t>1/19/2023</a:t>
            </a:fld>
            <a:endParaRPr lang="en-US"/>
          </a:p>
        </p:txBody>
      </p:sp>
      <p:sp>
        <p:nvSpPr>
          <p:cNvPr id="5" name="Footer Placeholder 4">
            <a:extLst>
              <a:ext uri="{FF2B5EF4-FFF2-40B4-BE49-F238E27FC236}">
                <a16:creationId xmlns:a16="http://schemas.microsoft.com/office/drawing/2014/main" id="{825666DE-9044-3443-B710-25011FF0A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23F03-3078-8F42-B677-2E1F58B705A9}"/>
              </a:ext>
            </a:extLst>
          </p:cNvPr>
          <p:cNvSpPr>
            <a:spLocks noGrp="1"/>
          </p:cNvSpPr>
          <p:nvPr>
            <p:ph type="sldNum" sz="quarter" idx="12"/>
          </p:nvPr>
        </p:nvSpPr>
        <p:spPr/>
        <p:txBody>
          <a:bodyPr/>
          <a:lstStyle/>
          <a:p>
            <a:fld id="{9DE7600D-DEC1-E94E-A6E8-3E2AF93F9C0D}" type="slidenum">
              <a:rPr lang="en-US" smtClean="0"/>
              <a:t>‹#›</a:t>
            </a:fld>
            <a:endParaRPr lang="en-US"/>
          </a:p>
        </p:txBody>
      </p:sp>
    </p:spTree>
    <p:extLst>
      <p:ext uri="{BB962C8B-B14F-4D97-AF65-F5344CB8AC3E}">
        <p14:creationId xmlns:p14="http://schemas.microsoft.com/office/powerpoint/2010/main" val="856043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CA14-29DF-7F4C-80B7-9B4E28303A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B387D9-5E62-DE4A-9BBC-7A00F4D01D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8B100F-9CD5-6345-B351-943D41CDF3C9}"/>
              </a:ext>
            </a:extLst>
          </p:cNvPr>
          <p:cNvSpPr>
            <a:spLocks noGrp="1"/>
          </p:cNvSpPr>
          <p:nvPr>
            <p:ph type="dt" sz="half" idx="10"/>
          </p:nvPr>
        </p:nvSpPr>
        <p:spPr/>
        <p:txBody>
          <a:bodyPr/>
          <a:lstStyle/>
          <a:p>
            <a:fld id="{8B80579C-0FE4-314E-B8DF-C6AAC16FC862}" type="datetimeFigureOut">
              <a:rPr lang="en-US" smtClean="0"/>
              <a:t>1/19/2023</a:t>
            </a:fld>
            <a:endParaRPr lang="en-US"/>
          </a:p>
        </p:txBody>
      </p:sp>
      <p:sp>
        <p:nvSpPr>
          <p:cNvPr id="5" name="Footer Placeholder 4">
            <a:extLst>
              <a:ext uri="{FF2B5EF4-FFF2-40B4-BE49-F238E27FC236}">
                <a16:creationId xmlns:a16="http://schemas.microsoft.com/office/drawing/2014/main" id="{EAB4E533-52C5-BA45-BC1C-5F069E91B6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C603B-3A44-B842-BF1E-E4E9C5AD052F}"/>
              </a:ext>
            </a:extLst>
          </p:cNvPr>
          <p:cNvSpPr>
            <a:spLocks noGrp="1"/>
          </p:cNvSpPr>
          <p:nvPr>
            <p:ph type="sldNum" sz="quarter" idx="12"/>
          </p:nvPr>
        </p:nvSpPr>
        <p:spPr/>
        <p:txBody>
          <a:bodyPr/>
          <a:lstStyle/>
          <a:p>
            <a:fld id="{9DE7600D-DEC1-E94E-A6E8-3E2AF93F9C0D}" type="slidenum">
              <a:rPr lang="en-US" smtClean="0"/>
              <a:t>‹#›</a:t>
            </a:fld>
            <a:endParaRPr lang="en-US"/>
          </a:p>
        </p:txBody>
      </p:sp>
    </p:spTree>
    <p:extLst>
      <p:ext uri="{BB962C8B-B14F-4D97-AF65-F5344CB8AC3E}">
        <p14:creationId xmlns:p14="http://schemas.microsoft.com/office/powerpoint/2010/main" val="1751546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2273-EC30-A245-89CE-022DC7E8CF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3184F1-EF7A-6E40-AE2F-994050D3AA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AE2FC8-C3CC-354D-ADE6-93206C730B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2EF451-BBB3-0646-9907-F572FE517D42}"/>
              </a:ext>
            </a:extLst>
          </p:cNvPr>
          <p:cNvSpPr>
            <a:spLocks noGrp="1"/>
          </p:cNvSpPr>
          <p:nvPr>
            <p:ph type="dt" sz="half" idx="10"/>
          </p:nvPr>
        </p:nvSpPr>
        <p:spPr/>
        <p:txBody>
          <a:bodyPr/>
          <a:lstStyle/>
          <a:p>
            <a:fld id="{8B80579C-0FE4-314E-B8DF-C6AAC16FC862}" type="datetimeFigureOut">
              <a:rPr lang="en-US" smtClean="0"/>
              <a:t>1/19/2023</a:t>
            </a:fld>
            <a:endParaRPr lang="en-US"/>
          </a:p>
        </p:txBody>
      </p:sp>
      <p:sp>
        <p:nvSpPr>
          <p:cNvPr id="6" name="Footer Placeholder 5">
            <a:extLst>
              <a:ext uri="{FF2B5EF4-FFF2-40B4-BE49-F238E27FC236}">
                <a16:creationId xmlns:a16="http://schemas.microsoft.com/office/drawing/2014/main" id="{919271FE-657B-674D-ACF6-6155595C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285A8-325C-A645-B122-19700338C04B}"/>
              </a:ext>
            </a:extLst>
          </p:cNvPr>
          <p:cNvSpPr>
            <a:spLocks noGrp="1"/>
          </p:cNvSpPr>
          <p:nvPr>
            <p:ph type="sldNum" sz="quarter" idx="12"/>
          </p:nvPr>
        </p:nvSpPr>
        <p:spPr/>
        <p:txBody>
          <a:bodyPr/>
          <a:lstStyle/>
          <a:p>
            <a:fld id="{9DE7600D-DEC1-E94E-A6E8-3E2AF93F9C0D}" type="slidenum">
              <a:rPr lang="en-US" smtClean="0"/>
              <a:t>‹#›</a:t>
            </a:fld>
            <a:endParaRPr lang="en-US"/>
          </a:p>
        </p:txBody>
      </p:sp>
    </p:spTree>
    <p:extLst>
      <p:ext uri="{BB962C8B-B14F-4D97-AF65-F5344CB8AC3E}">
        <p14:creationId xmlns:p14="http://schemas.microsoft.com/office/powerpoint/2010/main" val="326722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A15A-4EA7-1C4C-8F98-58E5FD555D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340A4B-9BCF-474D-829C-3256A0874D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2FFCF6-5D53-494C-93AD-C5765AA799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E20DB8-3D11-D243-828C-A9CE3EA4F2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4E926D-101B-4C49-971A-E2337ED0BA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C47807-31AB-5244-8E55-EC39C635F06A}"/>
              </a:ext>
            </a:extLst>
          </p:cNvPr>
          <p:cNvSpPr>
            <a:spLocks noGrp="1"/>
          </p:cNvSpPr>
          <p:nvPr>
            <p:ph type="dt" sz="half" idx="10"/>
          </p:nvPr>
        </p:nvSpPr>
        <p:spPr/>
        <p:txBody>
          <a:bodyPr/>
          <a:lstStyle/>
          <a:p>
            <a:fld id="{8B80579C-0FE4-314E-B8DF-C6AAC16FC862}" type="datetimeFigureOut">
              <a:rPr lang="en-US" smtClean="0"/>
              <a:t>1/19/2023</a:t>
            </a:fld>
            <a:endParaRPr lang="en-US"/>
          </a:p>
        </p:txBody>
      </p:sp>
      <p:sp>
        <p:nvSpPr>
          <p:cNvPr id="8" name="Footer Placeholder 7">
            <a:extLst>
              <a:ext uri="{FF2B5EF4-FFF2-40B4-BE49-F238E27FC236}">
                <a16:creationId xmlns:a16="http://schemas.microsoft.com/office/drawing/2014/main" id="{1A2E97F8-2EF2-574E-9473-F255F8FFE5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84449B-8A5A-5A4A-86C5-26C954B9BC5A}"/>
              </a:ext>
            </a:extLst>
          </p:cNvPr>
          <p:cNvSpPr>
            <a:spLocks noGrp="1"/>
          </p:cNvSpPr>
          <p:nvPr>
            <p:ph type="sldNum" sz="quarter" idx="12"/>
          </p:nvPr>
        </p:nvSpPr>
        <p:spPr/>
        <p:txBody>
          <a:bodyPr/>
          <a:lstStyle/>
          <a:p>
            <a:fld id="{9DE7600D-DEC1-E94E-A6E8-3E2AF93F9C0D}" type="slidenum">
              <a:rPr lang="en-US" smtClean="0"/>
              <a:t>‹#›</a:t>
            </a:fld>
            <a:endParaRPr lang="en-US"/>
          </a:p>
        </p:txBody>
      </p:sp>
    </p:spTree>
    <p:extLst>
      <p:ext uri="{BB962C8B-B14F-4D97-AF65-F5344CB8AC3E}">
        <p14:creationId xmlns:p14="http://schemas.microsoft.com/office/powerpoint/2010/main" val="3387404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D836-AE95-EB4F-9186-7A63E40119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FE9A92-1AF1-624B-914A-DE6D7B15EFEE}"/>
              </a:ext>
            </a:extLst>
          </p:cNvPr>
          <p:cNvSpPr>
            <a:spLocks noGrp="1"/>
          </p:cNvSpPr>
          <p:nvPr>
            <p:ph type="dt" sz="half" idx="10"/>
          </p:nvPr>
        </p:nvSpPr>
        <p:spPr/>
        <p:txBody>
          <a:bodyPr/>
          <a:lstStyle/>
          <a:p>
            <a:fld id="{8B80579C-0FE4-314E-B8DF-C6AAC16FC862}" type="datetimeFigureOut">
              <a:rPr lang="en-US" smtClean="0"/>
              <a:t>1/19/2023</a:t>
            </a:fld>
            <a:endParaRPr lang="en-US"/>
          </a:p>
        </p:txBody>
      </p:sp>
      <p:sp>
        <p:nvSpPr>
          <p:cNvPr id="4" name="Footer Placeholder 3">
            <a:extLst>
              <a:ext uri="{FF2B5EF4-FFF2-40B4-BE49-F238E27FC236}">
                <a16:creationId xmlns:a16="http://schemas.microsoft.com/office/drawing/2014/main" id="{EEAEA220-4833-E849-B36D-A98825728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5E7042-56A4-3B46-8D26-721F399FADF7}"/>
              </a:ext>
            </a:extLst>
          </p:cNvPr>
          <p:cNvSpPr>
            <a:spLocks noGrp="1"/>
          </p:cNvSpPr>
          <p:nvPr>
            <p:ph type="sldNum" sz="quarter" idx="12"/>
          </p:nvPr>
        </p:nvSpPr>
        <p:spPr/>
        <p:txBody>
          <a:bodyPr/>
          <a:lstStyle/>
          <a:p>
            <a:fld id="{9DE7600D-DEC1-E94E-A6E8-3E2AF93F9C0D}" type="slidenum">
              <a:rPr lang="en-US" smtClean="0"/>
              <a:t>‹#›</a:t>
            </a:fld>
            <a:endParaRPr lang="en-US"/>
          </a:p>
        </p:txBody>
      </p:sp>
    </p:spTree>
    <p:extLst>
      <p:ext uri="{BB962C8B-B14F-4D97-AF65-F5344CB8AC3E}">
        <p14:creationId xmlns:p14="http://schemas.microsoft.com/office/powerpoint/2010/main" val="15536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B2F873-B6EC-8B4F-967B-A73665D97BBE}"/>
              </a:ext>
            </a:extLst>
          </p:cNvPr>
          <p:cNvSpPr>
            <a:spLocks noGrp="1"/>
          </p:cNvSpPr>
          <p:nvPr>
            <p:ph type="dt" sz="half" idx="10"/>
          </p:nvPr>
        </p:nvSpPr>
        <p:spPr/>
        <p:txBody>
          <a:bodyPr/>
          <a:lstStyle/>
          <a:p>
            <a:fld id="{8B80579C-0FE4-314E-B8DF-C6AAC16FC862}" type="datetimeFigureOut">
              <a:rPr lang="en-US" smtClean="0"/>
              <a:t>1/19/2023</a:t>
            </a:fld>
            <a:endParaRPr lang="en-US"/>
          </a:p>
        </p:txBody>
      </p:sp>
      <p:sp>
        <p:nvSpPr>
          <p:cNvPr id="3" name="Footer Placeholder 2">
            <a:extLst>
              <a:ext uri="{FF2B5EF4-FFF2-40B4-BE49-F238E27FC236}">
                <a16:creationId xmlns:a16="http://schemas.microsoft.com/office/drawing/2014/main" id="{ECBFFDA0-7B39-3845-8537-50E227456E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2D04EF-9362-EE4D-9283-80BDB643F157}"/>
              </a:ext>
            </a:extLst>
          </p:cNvPr>
          <p:cNvSpPr>
            <a:spLocks noGrp="1"/>
          </p:cNvSpPr>
          <p:nvPr>
            <p:ph type="sldNum" sz="quarter" idx="12"/>
          </p:nvPr>
        </p:nvSpPr>
        <p:spPr/>
        <p:txBody>
          <a:bodyPr/>
          <a:lstStyle/>
          <a:p>
            <a:fld id="{9DE7600D-DEC1-E94E-A6E8-3E2AF93F9C0D}" type="slidenum">
              <a:rPr lang="en-US" smtClean="0"/>
              <a:t>‹#›</a:t>
            </a:fld>
            <a:endParaRPr lang="en-US"/>
          </a:p>
        </p:txBody>
      </p:sp>
    </p:spTree>
    <p:extLst>
      <p:ext uri="{BB962C8B-B14F-4D97-AF65-F5344CB8AC3E}">
        <p14:creationId xmlns:p14="http://schemas.microsoft.com/office/powerpoint/2010/main" val="3179090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2215-96D7-554E-BC06-6B90466EA4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FFA7C3-5AEC-794C-B2C3-ED1AC0E5C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20F7F3-E5EA-3346-91C6-D00A269BE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DD54AD-E748-4240-9FFD-AC60D1D13CA7}"/>
              </a:ext>
            </a:extLst>
          </p:cNvPr>
          <p:cNvSpPr>
            <a:spLocks noGrp="1"/>
          </p:cNvSpPr>
          <p:nvPr>
            <p:ph type="dt" sz="half" idx="10"/>
          </p:nvPr>
        </p:nvSpPr>
        <p:spPr/>
        <p:txBody>
          <a:bodyPr/>
          <a:lstStyle/>
          <a:p>
            <a:fld id="{8B80579C-0FE4-314E-B8DF-C6AAC16FC862}" type="datetimeFigureOut">
              <a:rPr lang="en-US" smtClean="0"/>
              <a:t>1/19/2023</a:t>
            </a:fld>
            <a:endParaRPr lang="en-US"/>
          </a:p>
        </p:txBody>
      </p:sp>
      <p:sp>
        <p:nvSpPr>
          <p:cNvPr id="6" name="Footer Placeholder 5">
            <a:extLst>
              <a:ext uri="{FF2B5EF4-FFF2-40B4-BE49-F238E27FC236}">
                <a16:creationId xmlns:a16="http://schemas.microsoft.com/office/drawing/2014/main" id="{954F7891-FBC3-B145-8D73-9E134EE04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21C94A-16A1-5F42-8CEB-0E01636150D2}"/>
              </a:ext>
            </a:extLst>
          </p:cNvPr>
          <p:cNvSpPr>
            <a:spLocks noGrp="1"/>
          </p:cNvSpPr>
          <p:nvPr>
            <p:ph type="sldNum" sz="quarter" idx="12"/>
          </p:nvPr>
        </p:nvSpPr>
        <p:spPr/>
        <p:txBody>
          <a:bodyPr/>
          <a:lstStyle/>
          <a:p>
            <a:fld id="{9DE7600D-DEC1-E94E-A6E8-3E2AF93F9C0D}" type="slidenum">
              <a:rPr lang="en-US" smtClean="0"/>
              <a:t>‹#›</a:t>
            </a:fld>
            <a:endParaRPr lang="en-US"/>
          </a:p>
        </p:txBody>
      </p:sp>
    </p:spTree>
    <p:extLst>
      <p:ext uri="{BB962C8B-B14F-4D97-AF65-F5344CB8AC3E}">
        <p14:creationId xmlns:p14="http://schemas.microsoft.com/office/powerpoint/2010/main" val="42599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3B06-CCE5-0F44-8564-C27C96DE4D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6BF72F-DC45-6347-B0B3-21B73DCE56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E7DEB44-6640-C048-A30E-4213B39009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436D7B-1A0E-204E-A733-F19AF24C64E3}"/>
              </a:ext>
            </a:extLst>
          </p:cNvPr>
          <p:cNvSpPr>
            <a:spLocks noGrp="1"/>
          </p:cNvSpPr>
          <p:nvPr>
            <p:ph type="dt" sz="half" idx="10"/>
          </p:nvPr>
        </p:nvSpPr>
        <p:spPr/>
        <p:txBody>
          <a:bodyPr/>
          <a:lstStyle/>
          <a:p>
            <a:fld id="{8B80579C-0FE4-314E-B8DF-C6AAC16FC862}" type="datetimeFigureOut">
              <a:rPr lang="en-US" smtClean="0"/>
              <a:t>1/19/2023</a:t>
            </a:fld>
            <a:endParaRPr lang="en-US"/>
          </a:p>
        </p:txBody>
      </p:sp>
      <p:sp>
        <p:nvSpPr>
          <p:cNvPr id="6" name="Footer Placeholder 5">
            <a:extLst>
              <a:ext uri="{FF2B5EF4-FFF2-40B4-BE49-F238E27FC236}">
                <a16:creationId xmlns:a16="http://schemas.microsoft.com/office/drawing/2014/main" id="{FADE4B85-D587-6B4D-9307-4808C99C2B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1C9768-012C-AE42-9FF1-882C37D59075}"/>
              </a:ext>
            </a:extLst>
          </p:cNvPr>
          <p:cNvSpPr>
            <a:spLocks noGrp="1"/>
          </p:cNvSpPr>
          <p:nvPr>
            <p:ph type="sldNum" sz="quarter" idx="12"/>
          </p:nvPr>
        </p:nvSpPr>
        <p:spPr/>
        <p:txBody>
          <a:bodyPr/>
          <a:lstStyle/>
          <a:p>
            <a:fld id="{9DE7600D-DEC1-E94E-A6E8-3E2AF93F9C0D}" type="slidenum">
              <a:rPr lang="en-US" smtClean="0"/>
              <a:t>‹#›</a:t>
            </a:fld>
            <a:endParaRPr lang="en-US"/>
          </a:p>
        </p:txBody>
      </p:sp>
    </p:spTree>
    <p:extLst>
      <p:ext uri="{BB962C8B-B14F-4D97-AF65-F5344CB8AC3E}">
        <p14:creationId xmlns:p14="http://schemas.microsoft.com/office/powerpoint/2010/main" val="2177944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DB2E08-2401-CB44-B90C-CC02A0185B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76794D-9FD7-AA4C-8504-F178CABA50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A81569-BA0E-C444-A077-73EECA84E1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0579C-0FE4-314E-B8DF-C6AAC16FC862}" type="datetimeFigureOut">
              <a:rPr lang="en-US" smtClean="0"/>
              <a:t>1/19/2023</a:t>
            </a:fld>
            <a:endParaRPr lang="en-US"/>
          </a:p>
        </p:txBody>
      </p:sp>
      <p:sp>
        <p:nvSpPr>
          <p:cNvPr id="5" name="Footer Placeholder 4">
            <a:extLst>
              <a:ext uri="{FF2B5EF4-FFF2-40B4-BE49-F238E27FC236}">
                <a16:creationId xmlns:a16="http://schemas.microsoft.com/office/drawing/2014/main" id="{9385441E-0445-D144-89DD-EF34C313BA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A86E87-2B21-D941-A60A-E79FE84DCB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E7600D-DEC1-E94E-A6E8-3E2AF93F9C0D}" type="slidenum">
              <a:rPr lang="en-US" smtClean="0"/>
              <a:t>‹#›</a:t>
            </a:fld>
            <a:endParaRPr lang="en-US"/>
          </a:p>
        </p:txBody>
      </p:sp>
    </p:spTree>
    <p:extLst>
      <p:ext uri="{BB962C8B-B14F-4D97-AF65-F5344CB8AC3E}">
        <p14:creationId xmlns:p14="http://schemas.microsoft.com/office/powerpoint/2010/main" val="3486366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4.gif"/><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9.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image" Target="../media/image6.tiff"/><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hyperlink" Target="https://en.wikipedia.org/wiki/Fourier_series#/media/File:Fourier_series_and_transform.gif" TargetMode="External"/><Relationship Id="rId4" Type="http://schemas.openxmlformats.org/officeDocument/2006/relationships/image" Target="../media/image38.gif"/></Relationships>
</file>

<file path=ppt/slides/_rels/slide7.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290.png"/><Relationship Id="rId3" Type="http://schemas.openxmlformats.org/officeDocument/2006/relationships/image" Target="../media/image9.png"/><Relationship Id="rId7" Type="http://schemas.openxmlformats.org/officeDocument/2006/relationships/image" Target="../media/image42.tiff"/><Relationship Id="rId12" Type="http://schemas.openxmlformats.org/officeDocument/2006/relationships/image" Target="../media/image280.png"/><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41.tiff"/><Relationship Id="rId11" Type="http://schemas.openxmlformats.org/officeDocument/2006/relationships/image" Target="../media/image46.tiff"/><Relationship Id="rId5" Type="http://schemas.openxmlformats.org/officeDocument/2006/relationships/image" Target="../media/image40.tiff"/><Relationship Id="rId10" Type="http://schemas.openxmlformats.org/officeDocument/2006/relationships/image" Target="../media/image45.tiff"/><Relationship Id="rId4" Type="http://schemas.openxmlformats.org/officeDocument/2006/relationships/image" Target="../media/image39.tiff"/><Relationship Id="rId9" Type="http://schemas.openxmlformats.org/officeDocument/2006/relationships/image" Target="../media/image4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5201147"/>
            <a:ext cx="2528604" cy="1197864"/>
          </a:xfrm>
          <a:prstGeom prst="rect">
            <a:avLst/>
          </a:prstGeom>
        </p:spPr>
      </p:pic>
      <p:sp>
        <p:nvSpPr>
          <p:cNvPr id="9" name="TextBox 8">
            <a:extLst>
              <a:ext uri="{FF2B5EF4-FFF2-40B4-BE49-F238E27FC236}">
                <a16:creationId xmlns:a16="http://schemas.microsoft.com/office/drawing/2014/main" id="{ED0699B4-49F8-4DF5-B3C0-E40F41742EFC}"/>
              </a:ext>
            </a:extLst>
          </p:cNvPr>
          <p:cNvSpPr txBox="1"/>
          <p:nvPr/>
        </p:nvSpPr>
        <p:spPr>
          <a:xfrm>
            <a:off x="495300" y="2102703"/>
            <a:ext cx="8471358"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Image processing tutorial #5</a:t>
            </a:r>
          </a:p>
        </p:txBody>
      </p:sp>
      <p:cxnSp>
        <p:nvCxnSpPr>
          <p:cNvPr id="12" name="Straight Connector 11">
            <a:extLst>
              <a:ext uri="{FF2B5EF4-FFF2-40B4-BE49-F238E27FC236}">
                <a16:creationId xmlns:a16="http://schemas.microsoft.com/office/drawing/2014/main" id="{91F9141F-4FE5-4164-A0C3-3AE27D2799B9}"/>
              </a:ext>
            </a:extLst>
          </p:cNvPr>
          <p:cNvCxnSpPr/>
          <p:nvPr/>
        </p:nvCxnSpPr>
        <p:spPr>
          <a:xfrm>
            <a:off x="495300" y="2933700"/>
            <a:ext cx="11201400" cy="0"/>
          </a:xfrm>
          <a:prstGeom prst="line">
            <a:avLst/>
          </a:prstGeom>
          <a:ln>
            <a:solidFill>
              <a:srgbClr val="103245"/>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2E405BA-B574-455A-8CC2-FB1F9C72DC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751" y="5367876"/>
            <a:ext cx="2148840" cy="1208662"/>
          </a:xfrm>
          <a:prstGeom prst="rect">
            <a:avLst/>
          </a:prstGeom>
        </p:spPr>
      </p:pic>
      <p:pic>
        <p:nvPicPr>
          <p:cNvPr id="7" name="Picture 6">
            <a:extLst>
              <a:ext uri="{FF2B5EF4-FFF2-40B4-BE49-F238E27FC236}">
                <a16:creationId xmlns:a16="http://schemas.microsoft.com/office/drawing/2014/main" id="{32E8C9D7-05D8-6443-97E1-23F8574CABA9}"/>
              </a:ext>
            </a:extLst>
          </p:cNvPr>
          <p:cNvPicPr>
            <a:picLocks noChangeAspect="1"/>
          </p:cNvPicPr>
          <p:nvPr/>
        </p:nvPicPr>
        <p:blipFill>
          <a:blip r:embed="rId4"/>
          <a:stretch>
            <a:fillRect/>
          </a:stretch>
        </p:blipFill>
        <p:spPr>
          <a:xfrm>
            <a:off x="9048438" y="5472831"/>
            <a:ext cx="2648262" cy="878180"/>
          </a:xfrm>
          <a:prstGeom prst="rect">
            <a:avLst/>
          </a:prstGeom>
        </p:spPr>
      </p:pic>
      <p:sp>
        <p:nvSpPr>
          <p:cNvPr id="2" name="TextBox 1">
            <a:extLst>
              <a:ext uri="{FF2B5EF4-FFF2-40B4-BE49-F238E27FC236}">
                <a16:creationId xmlns:a16="http://schemas.microsoft.com/office/drawing/2014/main" id="{83284660-D977-5BB9-4956-4D988EB923C5}"/>
              </a:ext>
            </a:extLst>
          </p:cNvPr>
          <p:cNvSpPr txBox="1"/>
          <p:nvPr/>
        </p:nvSpPr>
        <p:spPr>
          <a:xfrm>
            <a:off x="803305" y="3322260"/>
            <a:ext cx="4781309" cy="461665"/>
          </a:xfrm>
          <a:prstGeom prst="rect">
            <a:avLst/>
          </a:prstGeom>
          <a:noFill/>
        </p:spPr>
        <p:txBody>
          <a:bodyPr wrap="none" rtlCol="0">
            <a:spAutoFit/>
          </a:bodyPr>
          <a:lstStyle/>
          <a:p>
            <a:r>
              <a:rPr lang="en-CA" sz="2400" b="1" dirty="0"/>
              <a:t>Fourier filtering and deconvolution</a:t>
            </a:r>
          </a:p>
        </p:txBody>
      </p:sp>
    </p:spTree>
    <p:extLst>
      <p:ext uri="{BB962C8B-B14F-4D97-AF65-F5344CB8AC3E}">
        <p14:creationId xmlns:p14="http://schemas.microsoft.com/office/powerpoint/2010/main" val="561602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28BE09-CB0B-4C84-C962-44F05B886A65}"/>
              </a:ext>
            </a:extLst>
          </p:cNvPr>
          <p:cNvSpPr txBox="1"/>
          <p:nvPr/>
        </p:nvSpPr>
        <p:spPr>
          <a:xfrm>
            <a:off x="0" y="434927"/>
            <a:ext cx="12192000" cy="707886"/>
          </a:xfrm>
          <a:prstGeom prst="rect">
            <a:avLst/>
          </a:prstGeom>
          <a:noFill/>
        </p:spPr>
        <p:txBody>
          <a:bodyPr wrap="square" rtlCol="0">
            <a:spAutoFit/>
          </a:bodyPr>
          <a:lstStyle/>
          <a:p>
            <a:pPr algn="ctr"/>
            <a:r>
              <a:rPr lang="en-US" sz="4000" b="1" dirty="0">
                <a:solidFill>
                  <a:srgbClr val="103245"/>
                </a:solidFill>
                <a:latin typeface="Myriad Pro" panose="020B0503030403020204" pitchFamily="34" charset="0"/>
              </a:rPr>
              <a:t>How we obtain an </a:t>
            </a:r>
            <a:r>
              <a:rPr lang="en-US" sz="4000" b="1">
                <a:solidFill>
                  <a:srgbClr val="103245"/>
                </a:solidFill>
                <a:latin typeface="Myriad Pro" panose="020B0503030403020204" pitchFamily="34" charset="0"/>
              </a:rPr>
              <a:t>image at </a:t>
            </a:r>
            <a:r>
              <a:rPr lang="en-US" sz="4000" b="1" dirty="0">
                <a:solidFill>
                  <a:srgbClr val="103245"/>
                </a:solidFill>
                <a:latin typeface="Myriad Pro" panose="020B0503030403020204" pitchFamily="34" charset="0"/>
              </a:rPr>
              <a:t>the scope</a:t>
            </a:r>
          </a:p>
        </p:txBody>
      </p:sp>
      <p:sp>
        <p:nvSpPr>
          <p:cNvPr id="5" name="AutoShape 3" descr="\lambda ">
            <a:extLst>
              <a:ext uri="{FF2B5EF4-FFF2-40B4-BE49-F238E27FC236}">
                <a16:creationId xmlns:a16="http://schemas.microsoft.com/office/drawing/2014/main" id="{86F9A6E1-8A8B-935E-71EA-70BFFDE6F15B}"/>
              </a:ext>
            </a:extLst>
          </p:cNvPr>
          <p:cNvSpPr>
            <a:spLocks noChangeAspect="1" noChangeArrowheads="1"/>
          </p:cNvSpPr>
          <p:nvPr/>
        </p:nvSpPr>
        <p:spPr bwMode="auto">
          <a:xfrm>
            <a:off x="9447213"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4" descr="n">
            <a:extLst>
              <a:ext uri="{FF2B5EF4-FFF2-40B4-BE49-F238E27FC236}">
                <a16:creationId xmlns:a16="http://schemas.microsoft.com/office/drawing/2014/main" id="{B6358137-12BF-DDCD-CD79-23979A83C9CF}"/>
              </a:ext>
            </a:extLst>
          </p:cNvPr>
          <p:cNvSpPr>
            <a:spLocks noChangeAspect="1" noChangeArrowheads="1"/>
          </p:cNvSpPr>
          <p:nvPr/>
        </p:nvSpPr>
        <p:spPr bwMode="auto">
          <a:xfrm>
            <a:off x="12309475"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5" descr="\theta ">
            <a:extLst>
              <a:ext uri="{FF2B5EF4-FFF2-40B4-BE49-F238E27FC236}">
                <a16:creationId xmlns:a16="http://schemas.microsoft.com/office/drawing/2014/main" id="{3EBBCFFD-DC42-28F3-A388-C3A650DAB564}"/>
              </a:ext>
            </a:extLst>
          </p:cNvPr>
          <p:cNvSpPr>
            <a:spLocks noChangeAspect="1" noChangeArrowheads="1"/>
          </p:cNvSpPr>
          <p:nvPr/>
        </p:nvSpPr>
        <p:spPr bwMode="auto">
          <a:xfrm>
            <a:off x="150114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AutoShape 6" descr="{\displaystyle d={\frac {\lambda }{2n\sin \theta }}={\frac {\lambda }{2\mathrm {NA} }}}">
            <a:extLst>
              <a:ext uri="{FF2B5EF4-FFF2-40B4-BE49-F238E27FC236}">
                <a16:creationId xmlns:a16="http://schemas.microsoft.com/office/drawing/2014/main" id="{4178F7F0-DD3E-F59F-AF87-2FE0761DBA16}"/>
              </a:ext>
            </a:extLst>
          </p:cNvPr>
          <p:cNvSpPr>
            <a:spLocks noChangeAspect="1" noChangeArrowheads="1"/>
          </p:cNvSpPr>
          <p:nvPr/>
        </p:nvSpPr>
        <p:spPr bwMode="auto">
          <a:xfrm>
            <a:off x="1968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AutoShape 7" descr="n\sin \theta ">
            <a:extLst>
              <a:ext uri="{FF2B5EF4-FFF2-40B4-BE49-F238E27FC236}">
                <a16:creationId xmlns:a16="http://schemas.microsoft.com/office/drawing/2014/main" id="{8653DA66-6976-4952-AE1F-5CC484CE3DF6}"/>
              </a:ext>
            </a:extLst>
          </p:cNvPr>
          <p:cNvSpPr>
            <a:spLocks noChangeAspect="1" noChangeArrowheads="1"/>
          </p:cNvSpPr>
          <p:nvPr/>
        </p:nvSpPr>
        <p:spPr bwMode="auto">
          <a:xfrm>
            <a:off x="19558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AutoShape 8" descr="{\displaystyle d={\frac {\lambda }{2.8}}}">
            <a:extLst>
              <a:ext uri="{FF2B5EF4-FFF2-40B4-BE49-F238E27FC236}">
                <a16:creationId xmlns:a16="http://schemas.microsoft.com/office/drawing/2014/main" id="{81C9812E-53BC-43F2-8F62-B71A932C0ED3}"/>
              </a:ext>
            </a:extLst>
          </p:cNvPr>
          <p:cNvSpPr>
            <a:spLocks noChangeAspect="1" noChangeArrowheads="1"/>
          </p:cNvSpPr>
          <p:nvPr/>
        </p:nvSpPr>
        <p:spPr bwMode="auto">
          <a:xfrm>
            <a:off x="84201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9" descr="{\displaystyle d={\frac {\lambda }{2}}=250{\text{ nm}}}">
            <a:extLst>
              <a:ext uri="{FF2B5EF4-FFF2-40B4-BE49-F238E27FC236}">
                <a16:creationId xmlns:a16="http://schemas.microsoft.com/office/drawing/2014/main" id="{15A4461A-DBD3-8BEC-6722-A7CABA16A355}"/>
              </a:ext>
            </a:extLst>
          </p:cNvPr>
          <p:cNvSpPr>
            <a:spLocks noChangeAspect="1" noChangeArrowheads="1"/>
          </p:cNvSpPr>
          <p:nvPr/>
        </p:nvSpPr>
        <p:spPr bwMode="auto">
          <a:xfrm>
            <a:off x="133254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TextBox 13">
            <a:extLst>
              <a:ext uri="{FF2B5EF4-FFF2-40B4-BE49-F238E27FC236}">
                <a16:creationId xmlns:a16="http://schemas.microsoft.com/office/drawing/2014/main" id="{78BC97B4-ED19-698A-6FCB-63BD7D13DE28}"/>
              </a:ext>
            </a:extLst>
          </p:cNvPr>
          <p:cNvSpPr txBox="1"/>
          <p:nvPr/>
        </p:nvSpPr>
        <p:spPr>
          <a:xfrm>
            <a:off x="5156996" y="5383523"/>
            <a:ext cx="1878005" cy="369332"/>
          </a:xfrm>
          <a:prstGeom prst="rect">
            <a:avLst/>
          </a:prstGeom>
          <a:noFill/>
        </p:spPr>
        <p:txBody>
          <a:bodyPr wrap="square" rtlCol="0">
            <a:spAutoFit/>
          </a:bodyPr>
          <a:lstStyle/>
          <a:p>
            <a:r>
              <a:rPr lang="en-US" dirty="0"/>
              <a:t>x - Convolution</a:t>
            </a:r>
            <a:endParaRPr lang="en-CA" dirty="0"/>
          </a:p>
        </p:txBody>
      </p:sp>
      <p:pic>
        <p:nvPicPr>
          <p:cNvPr id="2063" name="Picture 15" descr="Image">
            <a:extLst>
              <a:ext uri="{FF2B5EF4-FFF2-40B4-BE49-F238E27FC236}">
                <a16:creationId xmlns:a16="http://schemas.microsoft.com/office/drawing/2014/main" id="{CC8C6A1B-F93D-9833-4F2A-E563E93B9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011" y="1473923"/>
            <a:ext cx="6487974" cy="39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476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28BE09-CB0B-4C84-C962-44F05B886A65}"/>
              </a:ext>
            </a:extLst>
          </p:cNvPr>
          <p:cNvSpPr txBox="1"/>
          <p:nvPr/>
        </p:nvSpPr>
        <p:spPr>
          <a:xfrm>
            <a:off x="0" y="434927"/>
            <a:ext cx="12192000" cy="707886"/>
          </a:xfrm>
          <a:prstGeom prst="rect">
            <a:avLst/>
          </a:prstGeom>
          <a:noFill/>
        </p:spPr>
        <p:txBody>
          <a:bodyPr wrap="square" rtlCol="0">
            <a:spAutoFit/>
          </a:bodyPr>
          <a:lstStyle/>
          <a:p>
            <a:pPr algn="ctr"/>
            <a:r>
              <a:rPr lang="en-US" sz="4000" b="1" dirty="0">
                <a:solidFill>
                  <a:srgbClr val="103245"/>
                </a:solidFill>
                <a:latin typeface="Myriad Pro" panose="020B0503030403020204" pitchFamily="34" charset="0"/>
              </a:rPr>
              <a:t>How we obtain an </a:t>
            </a:r>
            <a:r>
              <a:rPr lang="en-US" sz="4000" b="1">
                <a:solidFill>
                  <a:srgbClr val="103245"/>
                </a:solidFill>
                <a:latin typeface="Myriad Pro" panose="020B0503030403020204" pitchFamily="34" charset="0"/>
              </a:rPr>
              <a:t>image at </a:t>
            </a:r>
            <a:r>
              <a:rPr lang="en-US" sz="4000" b="1" dirty="0">
                <a:solidFill>
                  <a:srgbClr val="103245"/>
                </a:solidFill>
                <a:latin typeface="Myriad Pro" panose="020B0503030403020204" pitchFamily="34" charset="0"/>
              </a:rPr>
              <a:t>the scope</a:t>
            </a:r>
          </a:p>
        </p:txBody>
      </p:sp>
      <p:sp>
        <p:nvSpPr>
          <p:cNvPr id="5" name="AutoShape 3" descr="\lambda ">
            <a:extLst>
              <a:ext uri="{FF2B5EF4-FFF2-40B4-BE49-F238E27FC236}">
                <a16:creationId xmlns:a16="http://schemas.microsoft.com/office/drawing/2014/main" id="{86F9A6E1-8A8B-935E-71EA-70BFFDE6F15B}"/>
              </a:ext>
            </a:extLst>
          </p:cNvPr>
          <p:cNvSpPr>
            <a:spLocks noChangeAspect="1" noChangeArrowheads="1"/>
          </p:cNvSpPr>
          <p:nvPr/>
        </p:nvSpPr>
        <p:spPr bwMode="auto">
          <a:xfrm>
            <a:off x="9447213"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4" descr="n">
            <a:extLst>
              <a:ext uri="{FF2B5EF4-FFF2-40B4-BE49-F238E27FC236}">
                <a16:creationId xmlns:a16="http://schemas.microsoft.com/office/drawing/2014/main" id="{B6358137-12BF-DDCD-CD79-23979A83C9CF}"/>
              </a:ext>
            </a:extLst>
          </p:cNvPr>
          <p:cNvSpPr>
            <a:spLocks noChangeAspect="1" noChangeArrowheads="1"/>
          </p:cNvSpPr>
          <p:nvPr/>
        </p:nvSpPr>
        <p:spPr bwMode="auto">
          <a:xfrm>
            <a:off x="12309475"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5" descr="\theta ">
            <a:extLst>
              <a:ext uri="{FF2B5EF4-FFF2-40B4-BE49-F238E27FC236}">
                <a16:creationId xmlns:a16="http://schemas.microsoft.com/office/drawing/2014/main" id="{3EBBCFFD-DC42-28F3-A388-C3A650DAB564}"/>
              </a:ext>
            </a:extLst>
          </p:cNvPr>
          <p:cNvSpPr>
            <a:spLocks noChangeAspect="1" noChangeArrowheads="1"/>
          </p:cNvSpPr>
          <p:nvPr/>
        </p:nvSpPr>
        <p:spPr bwMode="auto">
          <a:xfrm>
            <a:off x="150114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AutoShape 6" descr="{\displaystyle d={\frac {\lambda }{2n\sin \theta }}={\frac {\lambda }{2\mathrm {NA} }}}">
            <a:extLst>
              <a:ext uri="{FF2B5EF4-FFF2-40B4-BE49-F238E27FC236}">
                <a16:creationId xmlns:a16="http://schemas.microsoft.com/office/drawing/2014/main" id="{4178F7F0-DD3E-F59F-AF87-2FE0761DBA16}"/>
              </a:ext>
            </a:extLst>
          </p:cNvPr>
          <p:cNvSpPr>
            <a:spLocks noChangeAspect="1" noChangeArrowheads="1"/>
          </p:cNvSpPr>
          <p:nvPr/>
        </p:nvSpPr>
        <p:spPr bwMode="auto">
          <a:xfrm>
            <a:off x="1968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AutoShape 7" descr="n\sin \theta ">
            <a:extLst>
              <a:ext uri="{FF2B5EF4-FFF2-40B4-BE49-F238E27FC236}">
                <a16:creationId xmlns:a16="http://schemas.microsoft.com/office/drawing/2014/main" id="{8653DA66-6976-4952-AE1F-5CC484CE3DF6}"/>
              </a:ext>
            </a:extLst>
          </p:cNvPr>
          <p:cNvSpPr>
            <a:spLocks noChangeAspect="1" noChangeArrowheads="1"/>
          </p:cNvSpPr>
          <p:nvPr/>
        </p:nvSpPr>
        <p:spPr bwMode="auto">
          <a:xfrm>
            <a:off x="19558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AutoShape 8" descr="{\displaystyle d={\frac {\lambda }{2.8}}}">
            <a:extLst>
              <a:ext uri="{FF2B5EF4-FFF2-40B4-BE49-F238E27FC236}">
                <a16:creationId xmlns:a16="http://schemas.microsoft.com/office/drawing/2014/main" id="{81C9812E-53BC-43F2-8F62-B71A932C0ED3}"/>
              </a:ext>
            </a:extLst>
          </p:cNvPr>
          <p:cNvSpPr>
            <a:spLocks noChangeAspect="1" noChangeArrowheads="1"/>
          </p:cNvSpPr>
          <p:nvPr/>
        </p:nvSpPr>
        <p:spPr bwMode="auto">
          <a:xfrm>
            <a:off x="84201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9" descr="{\displaystyle d={\frac {\lambda }{2}}=250{\text{ nm}}}">
            <a:extLst>
              <a:ext uri="{FF2B5EF4-FFF2-40B4-BE49-F238E27FC236}">
                <a16:creationId xmlns:a16="http://schemas.microsoft.com/office/drawing/2014/main" id="{15A4461A-DBD3-8BEC-6722-A7CABA16A355}"/>
              </a:ext>
            </a:extLst>
          </p:cNvPr>
          <p:cNvSpPr>
            <a:spLocks noChangeAspect="1" noChangeArrowheads="1"/>
          </p:cNvSpPr>
          <p:nvPr/>
        </p:nvSpPr>
        <p:spPr bwMode="auto">
          <a:xfrm>
            <a:off x="133254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TextBox 11">
            <a:extLst>
              <a:ext uri="{FF2B5EF4-FFF2-40B4-BE49-F238E27FC236}">
                <a16:creationId xmlns:a16="http://schemas.microsoft.com/office/drawing/2014/main" id="{A891E5F5-BE5C-3A10-3283-A0E98D6CF624}"/>
              </a:ext>
            </a:extLst>
          </p:cNvPr>
          <p:cNvSpPr txBox="1"/>
          <p:nvPr/>
        </p:nvSpPr>
        <p:spPr>
          <a:xfrm>
            <a:off x="3803271" y="6161466"/>
            <a:ext cx="7873676" cy="215444"/>
          </a:xfrm>
          <a:prstGeom prst="rect">
            <a:avLst/>
          </a:prstGeom>
          <a:noFill/>
        </p:spPr>
        <p:txBody>
          <a:bodyPr wrap="square" rtlCol="0">
            <a:spAutoFit/>
          </a:bodyPr>
          <a:lstStyle/>
          <a:p>
            <a:pPr algn="r"/>
            <a:r>
              <a:rPr lang="en-CA" sz="800" b="0" i="0" dirty="0">
                <a:solidFill>
                  <a:srgbClr val="111111"/>
                </a:solidFill>
                <a:effectLst/>
                <a:latin typeface="Roboto" panose="02000000000000000000" pitchFamily="2" charset="0"/>
              </a:rPr>
              <a:t>from </a:t>
            </a:r>
            <a:r>
              <a:rPr lang="it-IT" sz="800" b="0" dirty="0">
                <a:solidFill>
                  <a:srgbClr val="111111"/>
                </a:solidFill>
                <a:effectLst/>
                <a:latin typeface="Roboto" panose="02000000000000000000" pitchFamily="2" charset="0"/>
              </a:rPr>
              <a:t>Vicidomini, Giuseppe</a:t>
            </a:r>
            <a:r>
              <a:rPr lang="it-IT" sz="800" b="0" i="0" dirty="0">
                <a:solidFill>
                  <a:srgbClr val="111111"/>
                </a:solidFill>
                <a:effectLst/>
                <a:latin typeface="Roboto" panose="02000000000000000000" pitchFamily="2" charset="0"/>
              </a:rPr>
              <a:t>; </a:t>
            </a:r>
            <a:r>
              <a:rPr lang="en-CA" sz="800" b="0" i="0" dirty="0">
                <a:solidFill>
                  <a:srgbClr val="111111"/>
                </a:solidFill>
                <a:effectLst/>
                <a:latin typeface="Roboto" panose="02000000000000000000" pitchFamily="2" charset="0"/>
              </a:rPr>
              <a:t>“</a:t>
            </a:r>
            <a:r>
              <a:rPr lang="it-IT" sz="800" b="0" i="0" dirty="0">
                <a:solidFill>
                  <a:srgbClr val="111111"/>
                </a:solidFill>
                <a:effectLst/>
                <a:latin typeface="Roboto" panose="02000000000000000000" pitchFamily="2" charset="0"/>
              </a:rPr>
              <a:t>Three-Dimensional Image Restoration in Fluorescence Microscopy</a:t>
            </a:r>
            <a:r>
              <a:rPr lang="en-CA" sz="800" b="0" i="0" dirty="0">
                <a:solidFill>
                  <a:srgbClr val="111111"/>
                </a:solidFill>
                <a:effectLst/>
                <a:latin typeface="Roboto" panose="02000000000000000000" pitchFamily="2" charset="0"/>
              </a:rPr>
              <a:t>“ (2008)</a:t>
            </a:r>
            <a:endParaRPr lang="en-CA" sz="800" dirty="0"/>
          </a:p>
        </p:txBody>
      </p:sp>
      <p:pic>
        <p:nvPicPr>
          <p:cNvPr id="2050" name="Picture 2">
            <a:extLst>
              <a:ext uri="{FF2B5EF4-FFF2-40B4-BE49-F238E27FC236}">
                <a16:creationId xmlns:a16="http://schemas.microsoft.com/office/drawing/2014/main" id="{FF947C79-D746-6344-899D-D9740910C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5581" y="1490663"/>
            <a:ext cx="80962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632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EDAEC6-6B58-DA01-DC8D-E0824288C17E}"/>
              </a:ext>
            </a:extLst>
          </p:cNvPr>
          <p:cNvSpPr txBox="1"/>
          <p:nvPr/>
        </p:nvSpPr>
        <p:spPr>
          <a:xfrm>
            <a:off x="2181060" y="434927"/>
            <a:ext cx="7829879" cy="707886"/>
          </a:xfrm>
          <a:prstGeom prst="rect">
            <a:avLst/>
          </a:prstGeom>
          <a:noFill/>
        </p:spPr>
        <p:txBody>
          <a:bodyPr wrap="square" rtlCol="0">
            <a:spAutoFit/>
          </a:bodyPr>
          <a:lstStyle/>
          <a:p>
            <a:pPr algn="ctr"/>
            <a:r>
              <a:rPr lang="en-US" sz="4000" b="1" dirty="0">
                <a:solidFill>
                  <a:srgbClr val="103245"/>
                </a:solidFill>
                <a:latin typeface="Myriad Pro" panose="020B0503030403020204" pitchFamily="34" charset="0"/>
              </a:rPr>
              <a:t>Diffraction</a:t>
            </a:r>
          </a:p>
        </p:txBody>
      </p:sp>
      <p:pic>
        <p:nvPicPr>
          <p:cNvPr id="5" name="Picture 4">
            <a:extLst>
              <a:ext uri="{FF2B5EF4-FFF2-40B4-BE49-F238E27FC236}">
                <a16:creationId xmlns:a16="http://schemas.microsoft.com/office/drawing/2014/main" id="{90691145-A2A8-9F99-DAED-BCF6B5079F9F}"/>
              </a:ext>
            </a:extLst>
          </p:cNvPr>
          <p:cNvPicPr>
            <a:picLocks noChangeAspect="1"/>
          </p:cNvPicPr>
          <p:nvPr/>
        </p:nvPicPr>
        <p:blipFill>
          <a:blip r:embed="rId2"/>
          <a:stretch>
            <a:fillRect/>
          </a:stretch>
        </p:blipFill>
        <p:spPr>
          <a:xfrm>
            <a:off x="2348946" y="1439784"/>
            <a:ext cx="7494105" cy="4881414"/>
          </a:xfrm>
          <a:prstGeom prst="rect">
            <a:avLst/>
          </a:prstGeom>
        </p:spPr>
      </p:pic>
    </p:spTree>
    <p:extLst>
      <p:ext uri="{BB962C8B-B14F-4D97-AF65-F5344CB8AC3E}">
        <p14:creationId xmlns:p14="http://schemas.microsoft.com/office/powerpoint/2010/main" val="152297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iffraction of Light — Definition &amp; Overview - Expii">
            <a:extLst>
              <a:ext uri="{FF2B5EF4-FFF2-40B4-BE49-F238E27FC236}">
                <a16:creationId xmlns:a16="http://schemas.microsoft.com/office/drawing/2014/main" id="{F32566D7-D18B-DE6C-A8B4-709BBF273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864" y="1599411"/>
            <a:ext cx="7628270" cy="42899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28BE09-CB0B-4C84-C962-44F05B886A65}"/>
              </a:ext>
            </a:extLst>
          </p:cNvPr>
          <p:cNvSpPr txBox="1"/>
          <p:nvPr/>
        </p:nvSpPr>
        <p:spPr>
          <a:xfrm>
            <a:off x="2181060" y="434927"/>
            <a:ext cx="7829879" cy="707886"/>
          </a:xfrm>
          <a:prstGeom prst="rect">
            <a:avLst/>
          </a:prstGeom>
          <a:noFill/>
        </p:spPr>
        <p:txBody>
          <a:bodyPr wrap="square" rtlCol="0">
            <a:spAutoFit/>
          </a:bodyPr>
          <a:lstStyle/>
          <a:p>
            <a:pPr algn="ctr"/>
            <a:r>
              <a:rPr lang="en-US" sz="4000" b="1" dirty="0">
                <a:solidFill>
                  <a:srgbClr val="103245"/>
                </a:solidFill>
                <a:latin typeface="Myriad Pro" panose="020B0503030403020204" pitchFamily="34" charset="0"/>
              </a:rPr>
              <a:t>Light diffraction</a:t>
            </a:r>
          </a:p>
        </p:txBody>
      </p:sp>
    </p:spTree>
    <p:extLst>
      <p:ext uri="{BB962C8B-B14F-4D97-AF65-F5344CB8AC3E}">
        <p14:creationId xmlns:p14="http://schemas.microsoft.com/office/powerpoint/2010/main" val="514412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28BE09-CB0B-4C84-C962-44F05B886A65}"/>
              </a:ext>
            </a:extLst>
          </p:cNvPr>
          <p:cNvSpPr txBox="1"/>
          <p:nvPr/>
        </p:nvSpPr>
        <p:spPr>
          <a:xfrm>
            <a:off x="0" y="434927"/>
            <a:ext cx="12192000" cy="707886"/>
          </a:xfrm>
          <a:prstGeom prst="rect">
            <a:avLst/>
          </a:prstGeom>
          <a:noFill/>
        </p:spPr>
        <p:txBody>
          <a:bodyPr wrap="square" rtlCol="0">
            <a:spAutoFit/>
          </a:bodyPr>
          <a:lstStyle/>
          <a:p>
            <a:pPr algn="ctr"/>
            <a:r>
              <a:rPr lang="en-US" sz="4000" b="1" dirty="0">
                <a:solidFill>
                  <a:srgbClr val="103245"/>
                </a:solidFill>
                <a:latin typeface="Myriad Pro" panose="020B0503030403020204" pitchFamily="34" charset="0"/>
              </a:rPr>
              <a:t>Deconvolution</a:t>
            </a:r>
          </a:p>
        </p:txBody>
      </p:sp>
      <p:sp>
        <p:nvSpPr>
          <p:cNvPr id="5" name="AutoShape 3" descr="\lambda ">
            <a:extLst>
              <a:ext uri="{FF2B5EF4-FFF2-40B4-BE49-F238E27FC236}">
                <a16:creationId xmlns:a16="http://schemas.microsoft.com/office/drawing/2014/main" id="{86F9A6E1-8A8B-935E-71EA-70BFFDE6F15B}"/>
              </a:ext>
            </a:extLst>
          </p:cNvPr>
          <p:cNvSpPr>
            <a:spLocks noChangeAspect="1" noChangeArrowheads="1"/>
          </p:cNvSpPr>
          <p:nvPr/>
        </p:nvSpPr>
        <p:spPr bwMode="auto">
          <a:xfrm>
            <a:off x="9447213"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4" descr="n">
            <a:extLst>
              <a:ext uri="{FF2B5EF4-FFF2-40B4-BE49-F238E27FC236}">
                <a16:creationId xmlns:a16="http://schemas.microsoft.com/office/drawing/2014/main" id="{B6358137-12BF-DDCD-CD79-23979A83C9CF}"/>
              </a:ext>
            </a:extLst>
          </p:cNvPr>
          <p:cNvSpPr>
            <a:spLocks noChangeAspect="1" noChangeArrowheads="1"/>
          </p:cNvSpPr>
          <p:nvPr/>
        </p:nvSpPr>
        <p:spPr bwMode="auto">
          <a:xfrm>
            <a:off x="12309475"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5" descr="\theta ">
            <a:extLst>
              <a:ext uri="{FF2B5EF4-FFF2-40B4-BE49-F238E27FC236}">
                <a16:creationId xmlns:a16="http://schemas.microsoft.com/office/drawing/2014/main" id="{3EBBCFFD-DC42-28F3-A388-C3A650DAB564}"/>
              </a:ext>
            </a:extLst>
          </p:cNvPr>
          <p:cNvSpPr>
            <a:spLocks noChangeAspect="1" noChangeArrowheads="1"/>
          </p:cNvSpPr>
          <p:nvPr/>
        </p:nvSpPr>
        <p:spPr bwMode="auto">
          <a:xfrm>
            <a:off x="150114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AutoShape 6" descr="{\displaystyle d={\frac {\lambda }{2n\sin \theta }}={\frac {\lambda }{2\mathrm {NA} }}}">
            <a:extLst>
              <a:ext uri="{FF2B5EF4-FFF2-40B4-BE49-F238E27FC236}">
                <a16:creationId xmlns:a16="http://schemas.microsoft.com/office/drawing/2014/main" id="{4178F7F0-DD3E-F59F-AF87-2FE0761DBA16}"/>
              </a:ext>
            </a:extLst>
          </p:cNvPr>
          <p:cNvSpPr>
            <a:spLocks noChangeAspect="1" noChangeArrowheads="1"/>
          </p:cNvSpPr>
          <p:nvPr/>
        </p:nvSpPr>
        <p:spPr bwMode="auto">
          <a:xfrm>
            <a:off x="1968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AutoShape 7" descr="n\sin \theta ">
            <a:extLst>
              <a:ext uri="{FF2B5EF4-FFF2-40B4-BE49-F238E27FC236}">
                <a16:creationId xmlns:a16="http://schemas.microsoft.com/office/drawing/2014/main" id="{8653DA66-6976-4952-AE1F-5CC484CE3DF6}"/>
              </a:ext>
            </a:extLst>
          </p:cNvPr>
          <p:cNvSpPr>
            <a:spLocks noChangeAspect="1" noChangeArrowheads="1"/>
          </p:cNvSpPr>
          <p:nvPr/>
        </p:nvSpPr>
        <p:spPr bwMode="auto">
          <a:xfrm>
            <a:off x="19558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AutoShape 8" descr="{\displaystyle d={\frac {\lambda }{2.8}}}">
            <a:extLst>
              <a:ext uri="{FF2B5EF4-FFF2-40B4-BE49-F238E27FC236}">
                <a16:creationId xmlns:a16="http://schemas.microsoft.com/office/drawing/2014/main" id="{81C9812E-53BC-43F2-8F62-B71A932C0ED3}"/>
              </a:ext>
            </a:extLst>
          </p:cNvPr>
          <p:cNvSpPr>
            <a:spLocks noChangeAspect="1" noChangeArrowheads="1"/>
          </p:cNvSpPr>
          <p:nvPr/>
        </p:nvSpPr>
        <p:spPr bwMode="auto">
          <a:xfrm>
            <a:off x="84201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9" descr="{\displaystyle d={\frac {\lambda }{2}}=250{\text{ nm}}}">
            <a:extLst>
              <a:ext uri="{FF2B5EF4-FFF2-40B4-BE49-F238E27FC236}">
                <a16:creationId xmlns:a16="http://schemas.microsoft.com/office/drawing/2014/main" id="{15A4461A-DBD3-8BEC-6722-A7CABA16A355}"/>
              </a:ext>
            </a:extLst>
          </p:cNvPr>
          <p:cNvSpPr>
            <a:spLocks noChangeAspect="1" noChangeArrowheads="1"/>
          </p:cNvSpPr>
          <p:nvPr/>
        </p:nvSpPr>
        <p:spPr bwMode="auto">
          <a:xfrm>
            <a:off x="133254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TextBox 13">
            <a:extLst>
              <a:ext uri="{FF2B5EF4-FFF2-40B4-BE49-F238E27FC236}">
                <a16:creationId xmlns:a16="http://schemas.microsoft.com/office/drawing/2014/main" id="{78BC97B4-ED19-698A-6FCB-63BD7D13DE28}"/>
              </a:ext>
            </a:extLst>
          </p:cNvPr>
          <p:cNvSpPr txBox="1"/>
          <p:nvPr/>
        </p:nvSpPr>
        <p:spPr>
          <a:xfrm>
            <a:off x="5156996" y="5383522"/>
            <a:ext cx="1878005" cy="369332"/>
          </a:xfrm>
          <a:prstGeom prst="rect">
            <a:avLst/>
          </a:prstGeom>
          <a:noFill/>
        </p:spPr>
        <p:txBody>
          <a:bodyPr wrap="square" rtlCol="0">
            <a:spAutoFit/>
          </a:bodyPr>
          <a:lstStyle/>
          <a:p>
            <a:r>
              <a:rPr lang="en-US" b="1" dirty="0">
                <a:solidFill>
                  <a:srgbClr val="00B050"/>
                </a:solidFill>
              </a:rPr>
              <a:t>*</a:t>
            </a:r>
            <a:r>
              <a:rPr lang="en-US" dirty="0"/>
              <a:t> - Deconvolution</a:t>
            </a:r>
            <a:endParaRPr lang="en-CA" dirty="0"/>
          </a:p>
        </p:txBody>
      </p:sp>
      <p:grpSp>
        <p:nvGrpSpPr>
          <p:cNvPr id="24" name="Group 23">
            <a:extLst>
              <a:ext uri="{FF2B5EF4-FFF2-40B4-BE49-F238E27FC236}">
                <a16:creationId xmlns:a16="http://schemas.microsoft.com/office/drawing/2014/main" id="{CAC7130E-E0E8-F245-4481-C28B6DFCF0E9}"/>
              </a:ext>
            </a:extLst>
          </p:cNvPr>
          <p:cNvGrpSpPr/>
          <p:nvPr/>
        </p:nvGrpSpPr>
        <p:grpSpPr>
          <a:xfrm>
            <a:off x="3954645" y="1474475"/>
            <a:ext cx="4282706" cy="3909047"/>
            <a:chOff x="3954645" y="1474475"/>
            <a:chExt cx="4282706" cy="3909047"/>
          </a:xfrm>
        </p:grpSpPr>
        <p:grpSp>
          <p:nvGrpSpPr>
            <p:cNvPr id="23" name="Group 22">
              <a:extLst>
                <a:ext uri="{FF2B5EF4-FFF2-40B4-BE49-F238E27FC236}">
                  <a16:creationId xmlns:a16="http://schemas.microsoft.com/office/drawing/2014/main" id="{4A651D61-11B2-DD7C-1464-2D7AC15536B3}"/>
                </a:ext>
              </a:extLst>
            </p:cNvPr>
            <p:cNvGrpSpPr/>
            <p:nvPr/>
          </p:nvGrpSpPr>
          <p:grpSpPr>
            <a:xfrm>
              <a:off x="3954645" y="1474475"/>
              <a:ext cx="4282706" cy="3909047"/>
              <a:chOff x="3954645" y="1474475"/>
              <a:chExt cx="4282706" cy="3909047"/>
            </a:xfrm>
          </p:grpSpPr>
          <p:grpSp>
            <p:nvGrpSpPr>
              <p:cNvPr id="15" name="Group 14">
                <a:extLst>
                  <a:ext uri="{FF2B5EF4-FFF2-40B4-BE49-F238E27FC236}">
                    <a16:creationId xmlns:a16="http://schemas.microsoft.com/office/drawing/2014/main" id="{4D2933CB-2BA7-27A8-3900-723FFCB4EF56}"/>
                  </a:ext>
                </a:extLst>
              </p:cNvPr>
              <p:cNvGrpSpPr/>
              <p:nvPr/>
            </p:nvGrpSpPr>
            <p:grpSpPr>
              <a:xfrm>
                <a:off x="3954645" y="1474475"/>
                <a:ext cx="4282706" cy="3909047"/>
                <a:chOff x="6695637" y="1339745"/>
                <a:chExt cx="4282706" cy="3909047"/>
              </a:xfrm>
            </p:grpSpPr>
            <p:grpSp>
              <p:nvGrpSpPr>
                <p:cNvPr id="16" name="Group 15">
                  <a:extLst>
                    <a:ext uri="{FF2B5EF4-FFF2-40B4-BE49-F238E27FC236}">
                      <a16:creationId xmlns:a16="http://schemas.microsoft.com/office/drawing/2014/main" id="{6154F7A9-63A5-4CB3-CC89-3C18F6C51A98}"/>
                    </a:ext>
                  </a:extLst>
                </p:cNvPr>
                <p:cNvGrpSpPr/>
                <p:nvPr/>
              </p:nvGrpSpPr>
              <p:grpSpPr>
                <a:xfrm>
                  <a:off x="6695637" y="1339745"/>
                  <a:ext cx="4282706" cy="3909047"/>
                  <a:chOff x="6695637" y="1339745"/>
                  <a:chExt cx="4282706" cy="3909047"/>
                </a:xfrm>
              </p:grpSpPr>
              <p:pic>
                <p:nvPicPr>
                  <p:cNvPr id="18" name="Picture 11">
                    <a:extLst>
                      <a:ext uri="{FF2B5EF4-FFF2-40B4-BE49-F238E27FC236}">
                        <a16:creationId xmlns:a16="http://schemas.microsoft.com/office/drawing/2014/main" id="{5DAB1B75-5DB3-E282-A67E-D4651DD66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637" y="1339745"/>
                    <a:ext cx="4282706" cy="39090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1">
                    <a:extLst>
                      <a:ext uri="{FF2B5EF4-FFF2-40B4-BE49-F238E27FC236}">
                        <a16:creationId xmlns:a16="http://schemas.microsoft.com/office/drawing/2014/main" id="{FD955718-D23E-B7FD-78A4-0AA998FB9B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503" b="51921"/>
                  <a:stretch/>
                </p:blipFill>
                <p:spPr bwMode="auto">
                  <a:xfrm>
                    <a:off x="9543771" y="2354554"/>
                    <a:ext cx="1434572" cy="1879427"/>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1">
                  <a:extLst>
                    <a:ext uri="{FF2B5EF4-FFF2-40B4-BE49-F238E27FC236}">
                      <a16:creationId xmlns:a16="http://schemas.microsoft.com/office/drawing/2014/main" id="{2CA0D261-3F44-BD4C-00F0-EEC7283580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69" t="31160" r="5185" b="26802"/>
                <a:stretch/>
              </p:blipFill>
              <p:spPr bwMode="auto">
                <a:xfrm>
                  <a:off x="6923226" y="1601064"/>
                  <a:ext cx="1188278" cy="1643270"/>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15" descr="Image">
                <a:extLst>
                  <a:ext uri="{FF2B5EF4-FFF2-40B4-BE49-F238E27FC236}">
                    <a16:creationId xmlns:a16="http://schemas.microsoft.com/office/drawing/2014/main" id="{D755ECE7-A64C-C2A5-D54C-B1B54B6E2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81" t="30875" r="4675" b="27697"/>
              <a:stretch/>
            </p:blipFill>
            <p:spPr bwMode="auto">
              <a:xfrm>
                <a:off x="4160880" y="1735794"/>
                <a:ext cx="1209632" cy="1619678"/>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DA68086C-9B68-BF43-5369-70BF4A36E0CE}"/>
                </a:ext>
              </a:extLst>
            </p:cNvPr>
            <p:cNvSpPr txBox="1"/>
            <p:nvPr/>
          </p:nvSpPr>
          <p:spPr>
            <a:xfrm>
              <a:off x="5743593" y="2996421"/>
              <a:ext cx="353663" cy="830997"/>
            </a:xfrm>
            <a:prstGeom prst="rect">
              <a:avLst/>
            </a:prstGeom>
            <a:noFill/>
          </p:spPr>
          <p:txBody>
            <a:bodyPr wrap="square">
              <a:spAutoFit/>
            </a:bodyPr>
            <a:lstStyle/>
            <a:p>
              <a:r>
                <a:rPr lang="en-US" sz="4800" b="1" dirty="0">
                  <a:solidFill>
                    <a:srgbClr val="00B050"/>
                  </a:solidFill>
                </a:rPr>
                <a:t>*</a:t>
              </a:r>
              <a:endParaRPr lang="en-CA" sz="4800" dirty="0"/>
            </a:p>
          </p:txBody>
        </p:sp>
      </p:grpSp>
    </p:spTree>
    <p:extLst>
      <p:ext uri="{BB962C8B-B14F-4D97-AF65-F5344CB8AC3E}">
        <p14:creationId xmlns:p14="http://schemas.microsoft.com/office/powerpoint/2010/main" val="342429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28BE09-CB0B-4C84-C962-44F05B886A65}"/>
              </a:ext>
            </a:extLst>
          </p:cNvPr>
          <p:cNvSpPr txBox="1"/>
          <p:nvPr/>
        </p:nvSpPr>
        <p:spPr>
          <a:xfrm>
            <a:off x="0" y="434927"/>
            <a:ext cx="12192000" cy="707886"/>
          </a:xfrm>
          <a:prstGeom prst="rect">
            <a:avLst/>
          </a:prstGeom>
          <a:noFill/>
        </p:spPr>
        <p:txBody>
          <a:bodyPr wrap="square" rtlCol="0">
            <a:spAutoFit/>
          </a:bodyPr>
          <a:lstStyle/>
          <a:p>
            <a:pPr algn="ctr"/>
            <a:r>
              <a:rPr lang="en-US" sz="4000" b="1" dirty="0">
                <a:solidFill>
                  <a:srgbClr val="103245"/>
                </a:solidFill>
                <a:latin typeface="Myriad Pro" panose="020B0503030403020204" pitchFamily="34" charset="0"/>
              </a:rPr>
              <a:t>Common Algorithms</a:t>
            </a:r>
          </a:p>
        </p:txBody>
      </p:sp>
      <p:sp>
        <p:nvSpPr>
          <p:cNvPr id="5" name="AutoShape 3" descr="\lambda ">
            <a:extLst>
              <a:ext uri="{FF2B5EF4-FFF2-40B4-BE49-F238E27FC236}">
                <a16:creationId xmlns:a16="http://schemas.microsoft.com/office/drawing/2014/main" id="{86F9A6E1-8A8B-935E-71EA-70BFFDE6F15B}"/>
              </a:ext>
            </a:extLst>
          </p:cNvPr>
          <p:cNvSpPr>
            <a:spLocks noChangeAspect="1" noChangeArrowheads="1"/>
          </p:cNvSpPr>
          <p:nvPr/>
        </p:nvSpPr>
        <p:spPr bwMode="auto">
          <a:xfrm>
            <a:off x="9447213"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4" descr="n">
            <a:extLst>
              <a:ext uri="{FF2B5EF4-FFF2-40B4-BE49-F238E27FC236}">
                <a16:creationId xmlns:a16="http://schemas.microsoft.com/office/drawing/2014/main" id="{B6358137-12BF-DDCD-CD79-23979A83C9CF}"/>
              </a:ext>
            </a:extLst>
          </p:cNvPr>
          <p:cNvSpPr>
            <a:spLocks noChangeAspect="1" noChangeArrowheads="1"/>
          </p:cNvSpPr>
          <p:nvPr/>
        </p:nvSpPr>
        <p:spPr bwMode="auto">
          <a:xfrm>
            <a:off x="12309475"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5" descr="\theta ">
            <a:extLst>
              <a:ext uri="{FF2B5EF4-FFF2-40B4-BE49-F238E27FC236}">
                <a16:creationId xmlns:a16="http://schemas.microsoft.com/office/drawing/2014/main" id="{3EBBCFFD-DC42-28F3-A388-C3A650DAB564}"/>
              </a:ext>
            </a:extLst>
          </p:cNvPr>
          <p:cNvSpPr>
            <a:spLocks noChangeAspect="1" noChangeArrowheads="1"/>
          </p:cNvSpPr>
          <p:nvPr/>
        </p:nvSpPr>
        <p:spPr bwMode="auto">
          <a:xfrm>
            <a:off x="150114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AutoShape 6" descr="{\displaystyle d={\frac {\lambda }{2n\sin \theta }}={\frac {\lambda }{2\mathrm {NA} }}}">
            <a:extLst>
              <a:ext uri="{FF2B5EF4-FFF2-40B4-BE49-F238E27FC236}">
                <a16:creationId xmlns:a16="http://schemas.microsoft.com/office/drawing/2014/main" id="{4178F7F0-DD3E-F59F-AF87-2FE0761DBA16}"/>
              </a:ext>
            </a:extLst>
          </p:cNvPr>
          <p:cNvSpPr>
            <a:spLocks noChangeAspect="1" noChangeArrowheads="1"/>
          </p:cNvSpPr>
          <p:nvPr/>
        </p:nvSpPr>
        <p:spPr bwMode="auto">
          <a:xfrm>
            <a:off x="1968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AutoShape 7" descr="n\sin \theta ">
            <a:extLst>
              <a:ext uri="{FF2B5EF4-FFF2-40B4-BE49-F238E27FC236}">
                <a16:creationId xmlns:a16="http://schemas.microsoft.com/office/drawing/2014/main" id="{8653DA66-6976-4952-AE1F-5CC484CE3DF6}"/>
              </a:ext>
            </a:extLst>
          </p:cNvPr>
          <p:cNvSpPr>
            <a:spLocks noChangeAspect="1" noChangeArrowheads="1"/>
          </p:cNvSpPr>
          <p:nvPr/>
        </p:nvSpPr>
        <p:spPr bwMode="auto">
          <a:xfrm>
            <a:off x="19558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AutoShape 8" descr="{\displaystyle d={\frac {\lambda }{2.8}}}">
            <a:extLst>
              <a:ext uri="{FF2B5EF4-FFF2-40B4-BE49-F238E27FC236}">
                <a16:creationId xmlns:a16="http://schemas.microsoft.com/office/drawing/2014/main" id="{81C9812E-53BC-43F2-8F62-B71A932C0ED3}"/>
              </a:ext>
            </a:extLst>
          </p:cNvPr>
          <p:cNvSpPr>
            <a:spLocks noChangeAspect="1" noChangeArrowheads="1"/>
          </p:cNvSpPr>
          <p:nvPr/>
        </p:nvSpPr>
        <p:spPr bwMode="auto">
          <a:xfrm>
            <a:off x="84201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9" descr="{\displaystyle d={\frac {\lambda }{2}}=250{\text{ nm}}}">
            <a:extLst>
              <a:ext uri="{FF2B5EF4-FFF2-40B4-BE49-F238E27FC236}">
                <a16:creationId xmlns:a16="http://schemas.microsoft.com/office/drawing/2014/main" id="{15A4461A-DBD3-8BEC-6722-A7CABA16A355}"/>
              </a:ext>
            </a:extLst>
          </p:cNvPr>
          <p:cNvSpPr>
            <a:spLocks noChangeAspect="1" noChangeArrowheads="1"/>
          </p:cNvSpPr>
          <p:nvPr/>
        </p:nvSpPr>
        <p:spPr bwMode="auto">
          <a:xfrm>
            <a:off x="133254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 name="Picture 1">
            <a:extLst>
              <a:ext uri="{FF2B5EF4-FFF2-40B4-BE49-F238E27FC236}">
                <a16:creationId xmlns:a16="http://schemas.microsoft.com/office/drawing/2014/main" id="{5AB27DA9-F249-3BBB-5D8E-AB0A9E98E81A}"/>
              </a:ext>
            </a:extLst>
          </p:cNvPr>
          <p:cNvPicPr>
            <a:picLocks noChangeAspect="1"/>
          </p:cNvPicPr>
          <p:nvPr/>
        </p:nvPicPr>
        <p:blipFill>
          <a:blip r:embed="rId2"/>
          <a:stretch>
            <a:fillRect/>
          </a:stretch>
        </p:blipFill>
        <p:spPr>
          <a:xfrm>
            <a:off x="5717462" y="1611542"/>
            <a:ext cx="2419350" cy="495300"/>
          </a:xfrm>
          <a:prstGeom prst="rect">
            <a:avLst/>
          </a:prstGeom>
        </p:spPr>
      </p:pic>
      <p:sp>
        <p:nvSpPr>
          <p:cNvPr id="4" name="TextBox 3">
            <a:extLst>
              <a:ext uri="{FF2B5EF4-FFF2-40B4-BE49-F238E27FC236}">
                <a16:creationId xmlns:a16="http://schemas.microsoft.com/office/drawing/2014/main" id="{7A2B396B-B3D2-CE34-7397-D29CE5CF0593}"/>
              </a:ext>
            </a:extLst>
          </p:cNvPr>
          <p:cNvSpPr txBox="1"/>
          <p:nvPr/>
        </p:nvSpPr>
        <p:spPr>
          <a:xfrm>
            <a:off x="501649" y="1660058"/>
            <a:ext cx="5815846" cy="338554"/>
          </a:xfrm>
          <a:prstGeom prst="rect">
            <a:avLst/>
          </a:prstGeom>
          <a:noFill/>
        </p:spPr>
        <p:txBody>
          <a:bodyPr wrap="square" rtlCol="0">
            <a:spAutoFit/>
          </a:bodyPr>
          <a:lstStyle/>
          <a:p>
            <a:r>
              <a:rPr lang="en-US" sz="1600" b="1" dirty="0"/>
              <a:t>Lucy Richardson </a:t>
            </a:r>
            <a:r>
              <a:rPr lang="en-US" sz="1600" dirty="0"/>
              <a:t>(most commonly used iterative process)</a:t>
            </a:r>
            <a:endParaRPr lang="en-CA" sz="1600" dirty="0"/>
          </a:p>
        </p:txBody>
      </p:sp>
      <p:sp>
        <p:nvSpPr>
          <p:cNvPr id="33" name="TextBox 32">
            <a:extLst>
              <a:ext uri="{FF2B5EF4-FFF2-40B4-BE49-F238E27FC236}">
                <a16:creationId xmlns:a16="http://schemas.microsoft.com/office/drawing/2014/main" id="{BBFB1343-2BBE-0882-62ED-EC18219863C2}"/>
              </a:ext>
            </a:extLst>
          </p:cNvPr>
          <p:cNvSpPr txBox="1"/>
          <p:nvPr/>
        </p:nvSpPr>
        <p:spPr>
          <a:xfrm>
            <a:off x="8510253" y="1552844"/>
            <a:ext cx="3326488" cy="553998"/>
          </a:xfrm>
          <a:prstGeom prst="rect">
            <a:avLst/>
          </a:prstGeom>
          <a:noFill/>
        </p:spPr>
        <p:txBody>
          <a:bodyPr wrap="square">
            <a:spAutoFit/>
          </a:bodyPr>
          <a:lstStyle/>
          <a:p>
            <a:r>
              <a:rPr lang="en-US" sz="1000" dirty="0"/>
              <a:t>Maximum likelihood solution - where the division and multiplication are element wise, ⊗ indicates a 2D convolution, and P* is the flipped point spread function.</a:t>
            </a:r>
            <a:endParaRPr lang="en-CA" sz="1000" dirty="0"/>
          </a:p>
        </p:txBody>
      </p:sp>
      <p:sp>
        <p:nvSpPr>
          <p:cNvPr id="35" name="TextBox 34">
            <a:extLst>
              <a:ext uri="{FF2B5EF4-FFF2-40B4-BE49-F238E27FC236}">
                <a16:creationId xmlns:a16="http://schemas.microsoft.com/office/drawing/2014/main" id="{BC7684AD-9E25-B49C-4023-BED63AA3D301}"/>
              </a:ext>
            </a:extLst>
          </p:cNvPr>
          <p:cNvSpPr txBox="1"/>
          <p:nvPr/>
        </p:nvSpPr>
        <p:spPr>
          <a:xfrm>
            <a:off x="501649" y="2346008"/>
            <a:ext cx="11463459" cy="584775"/>
          </a:xfrm>
          <a:prstGeom prst="rect">
            <a:avLst/>
          </a:prstGeom>
          <a:noFill/>
        </p:spPr>
        <p:txBody>
          <a:bodyPr wrap="square">
            <a:spAutoFit/>
          </a:bodyPr>
          <a:lstStyle/>
          <a:p>
            <a:r>
              <a:rPr lang="en-US" sz="1600" dirty="0">
                <a:solidFill>
                  <a:srgbClr val="2E2E2E"/>
                </a:solidFill>
                <a:latin typeface="NexusSerif"/>
              </a:rPr>
              <a:t>D</a:t>
            </a:r>
            <a:r>
              <a:rPr lang="en-US" sz="1600" b="0" i="0" dirty="0">
                <a:solidFill>
                  <a:srgbClr val="2E2E2E"/>
                </a:solidFill>
                <a:effectLst/>
                <a:latin typeface="NexusSerif"/>
              </a:rPr>
              <a:t>econvolution can </a:t>
            </a:r>
            <a:r>
              <a:rPr lang="en-US" sz="1600" dirty="0">
                <a:solidFill>
                  <a:srgbClr val="2E2E2E"/>
                </a:solidFill>
                <a:latin typeface="NexusSerif"/>
              </a:rPr>
              <a:t>also be done </a:t>
            </a:r>
            <a:r>
              <a:rPr lang="en-US" sz="1600" b="0" i="0" dirty="0">
                <a:solidFill>
                  <a:srgbClr val="2E2E2E"/>
                </a:solidFill>
                <a:effectLst/>
                <a:latin typeface="NexusSerif"/>
              </a:rPr>
              <a:t>using filtered wavelet coefficients. </a:t>
            </a:r>
          </a:p>
          <a:p>
            <a:r>
              <a:rPr lang="en-US" sz="1600" b="0" i="0" dirty="0">
                <a:solidFill>
                  <a:srgbClr val="2E2E2E"/>
                </a:solidFill>
                <a:effectLst/>
                <a:latin typeface="NexusSerif"/>
              </a:rPr>
              <a:t>By computing the wavelet from the point spread function, you find a new transform algorithm and a reconstruction method related to it.</a:t>
            </a:r>
            <a:endParaRPr lang="en-CA" sz="1600" dirty="0"/>
          </a:p>
        </p:txBody>
      </p:sp>
      <p:sp>
        <p:nvSpPr>
          <p:cNvPr id="37" name="TextBox 36">
            <a:extLst>
              <a:ext uri="{FF2B5EF4-FFF2-40B4-BE49-F238E27FC236}">
                <a16:creationId xmlns:a16="http://schemas.microsoft.com/office/drawing/2014/main" id="{BA1A4572-CC52-96FF-934F-7575EEFFA4EC}"/>
              </a:ext>
            </a:extLst>
          </p:cNvPr>
          <p:cNvSpPr txBox="1"/>
          <p:nvPr/>
        </p:nvSpPr>
        <p:spPr>
          <a:xfrm>
            <a:off x="501650" y="3126999"/>
            <a:ext cx="10608885" cy="800219"/>
          </a:xfrm>
          <a:prstGeom prst="rect">
            <a:avLst/>
          </a:prstGeom>
          <a:noFill/>
        </p:spPr>
        <p:txBody>
          <a:bodyPr wrap="square">
            <a:spAutoFit/>
          </a:bodyPr>
          <a:lstStyle/>
          <a:p>
            <a:r>
              <a:rPr lang="en-US" sz="1600" b="1" dirty="0"/>
              <a:t>Fast Iterative Shrinkage Thresholding (FISTA) </a:t>
            </a:r>
            <a:r>
              <a:rPr lang="en-US" sz="1600" dirty="0"/>
              <a:t>algorithm</a:t>
            </a:r>
          </a:p>
          <a:p>
            <a:endParaRPr lang="en-US" sz="1600" dirty="0"/>
          </a:p>
          <a:p>
            <a:r>
              <a:rPr lang="en-CA" sz="1400" dirty="0"/>
              <a:t>https://www.cs.cmu.edu/afs/cs/Web/People/airg/readings/2012_02_21_a_fast_iterative_shrinkage-thresholding.pdf</a:t>
            </a:r>
          </a:p>
        </p:txBody>
      </p:sp>
      <p:grpSp>
        <p:nvGrpSpPr>
          <p:cNvPr id="42" name="Group 41">
            <a:extLst>
              <a:ext uri="{FF2B5EF4-FFF2-40B4-BE49-F238E27FC236}">
                <a16:creationId xmlns:a16="http://schemas.microsoft.com/office/drawing/2014/main" id="{DB0D0FD7-5F45-AE97-C58F-34D081465491}"/>
              </a:ext>
            </a:extLst>
          </p:cNvPr>
          <p:cNvGrpSpPr/>
          <p:nvPr/>
        </p:nvGrpSpPr>
        <p:grpSpPr>
          <a:xfrm>
            <a:off x="43545" y="4163658"/>
            <a:ext cx="12095855" cy="2100713"/>
            <a:chOff x="43545" y="4163658"/>
            <a:chExt cx="12095855" cy="2100713"/>
          </a:xfrm>
        </p:grpSpPr>
        <p:pic>
          <p:nvPicPr>
            <p:cNvPr id="41" name="Picture 40" descr="A picture containing text, outdoor, skiing, people&#10;&#10;Description automatically generated">
              <a:extLst>
                <a:ext uri="{FF2B5EF4-FFF2-40B4-BE49-F238E27FC236}">
                  <a16:creationId xmlns:a16="http://schemas.microsoft.com/office/drawing/2014/main" id="{55F339A3-7459-DD5C-FB55-A69F5425B43A}"/>
                </a:ext>
              </a:extLst>
            </p:cNvPr>
            <p:cNvPicPr>
              <a:picLocks noChangeAspect="1"/>
            </p:cNvPicPr>
            <p:nvPr/>
          </p:nvPicPr>
          <p:blipFill rotWithShape="1">
            <a:blip r:embed="rId3"/>
            <a:srcRect t="61420"/>
            <a:stretch/>
          </p:blipFill>
          <p:spPr>
            <a:xfrm>
              <a:off x="7459996" y="4163658"/>
              <a:ext cx="4679404" cy="2100713"/>
            </a:xfrm>
            <a:prstGeom prst="rect">
              <a:avLst/>
            </a:prstGeom>
          </p:spPr>
        </p:pic>
        <p:pic>
          <p:nvPicPr>
            <p:cNvPr id="39" name="Picture 38" descr="A picture containing text, outdoor, skiing, people&#10;&#10;Description automatically generated">
              <a:extLst>
                <a:ext uri="{FF2B5EF4-FFF2-40B4-BE49-F238E27FC236}">
                  <a16:creationId xmlns:a16="http://schemas.microsoft.com/office/drawing/2014/main" id="{A007A82F-5943-F05F-92A9-5AE444CAC85D}"/>
                </a:ext>
              </a:extLst>
            </p:cNvPr>
            <p:cNvPicPr>
              <a:picLocks noChangeAspect="1"/>
            </p:cNvPicPr>
            <p:nvPr/>
          </p:nvPicPr>
          <p:blipFill rotWithShape="1">
            <a:blip r:embed="rId3"/>
            <a:srcRect t="31648" r="18911" b="35368"/>
            <a:stretch/>
          </p:blipFill>
          <p:spPr>
            <a:xfrm>
              <a:off x="3621354" y="4229689"/>
              <a:ext cx="3794475" cy="1795996"/>
            </a:xfrm>
            <a:prstGeom prst="rect">
              <a:avLst/>
            </a:prstGeom>
          </p:spPr>
        </p:pic>
        <p:pic>
          <p:nvPicPr>
            <p:cNvPr id="40" name="Picture 39" descr="A picture containing text, outdoor, skiing, people&#10;&#10;Description automatically generated">
              <a:extLst>
                <a:ext uri="{FF2B5EF4-FFF2-40B4-BE49-F238E27FC236}">
                  <a16:creationId xmlns:a16="http://schemas.microsoft.com/office/drawing/2014/main" id="{CF41255B-ACBB-2037-D4F3-3FD6D6CA1AA6}"/>
                </a:ext>
              </a:extLst>
            </p:cNvPr>
            <p:cNvPicPr>
              <a:picLocks noChangeAspect="1"/>
            </p:cNvPicPr>
            <p:nvPr/>
          </p:nvPicPr>
          <p:blipFill rotWithShape="1">
            <a:blip r:embed="rId3"/>
            <a:srcRect r="18911" b="65348"/>
            <a:stretch/>
          </p:blipFill>
          <p:spPr>
            <a:xfrm>
              <a:off x="43545" y="4163658"/>
              <a:ext cx="3794475" cy="1886847"/>
            </a:xfrm>
            <a:prstGeom prst="rect">
              <a:avLst/>
            </a:prstGeom>
          </p:spPr>
        </p:pic>
      </p:grpSp>
    </p:spTree>
    <p:extLst>
      <p:ext uri="{BB962C8B-B14F-4D97-AF65-F5344CB8AC3E}">
        <p14:creationId xmlns:p14="http://schemas.microsoft.com/office/powerpoint/2010/main" val="397278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7F4B88-880A-9496-600B-83A7DD1D7446}"/>
              </a:ext>
            </a:extLst>
          </p:cNvPr>
          <p:cNvSpPr txBox="1"/>
          <p:nvPr/>
        </p:nvSpPr>
        <p:spPr>
          <a:xfrm>
            <a:off x="1486927" y="2599449"/>
            <a:ext cx="8520198" cy="707886"/>
          </a:xfrm>
          <a:prstGeom prst="rect">
            <a:avLst/>
          </a:prstGeom>
          <a:noFill/>
        </p:spPr>
        <p:txBody>
          <a:bodyPr wrap="square" rtlCol="0">
            <a:spAutoFit/>
          </a:bodyPr>
          <a:lstStyle/>
          <a:p>
            <a:pPr algn="ctr"/>
            <a:r>
              <a:rPr lang="en-US" sz="4000" b="1" dirty="0">
                <a:solidFill>
                  <a:srgbClr val="103245"/>
                </a:solidFill>
                <a:latin typeface="Myriad Pro" panose="020B0503030403020204" pitchFamily="34" charset="0"/>
              </a:rPr>
              <a:t>Deconvolution tutorial using Fiji</a:t>
            </a:r>
          </a:p>
        </p:txBody>
      </p:sp>
    </p:spTree>
    <p:extLst>
      <p:ext uri="{BB962C8B-B14F-4D97-AF65-F5344CB8AC3E}">
        <p14:creationId xmlns:p14="http://schemas.microsoft.com/office/powerpoint/2010/main" val="105619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7AB92B-49F5-406B-46F5-1DE37E3414B6}"/>
                  </a:ext>
                </a:extLst>
              </p:cNvPr>
              <p:cNvSpPr txBox="1"/>
              <p:nvPr/>
            </p:nvSpPr>
            <p:spPr>
              <a:xfrm>
                <a:off x="2058115" y="2317594"/>
                <a:ext cx="7216368" cy="8354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dirty="0" smtClean="0">
                          <a:latin typeface="Cambria Math" panose="02040503050406030204" pitchFamily="18" charset="0"/>
                          <a:ea typeface="Cambria Math" panose="02040503050406030204" pitchFamily="18" charset="0"/>
                        </a:rPr>
                        <m:t>𝒯</m:t>
                      </m:r>
                      <m:r>
                        <a:rPr lang="en-CA" sz="2400" i="1" smtClean="0">
                          <a:latin typeface="Cambria Math" panose="02040503050406030204" pitchFamily="18" charset="0"/>
                          <a:ea typeface="Cambria Math" panose="02040503050406030204" pitchFamily="18" charset="0"/>
                        </a:rPr>
                        <m:t>ℱ</m:t>
                      </m:r>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𝑓</m:t>
                          </m:r>
                        </m:e>
                      </m:d>
                      <m:r>
                        <a:rPr lang="en-CA" sz="2400" b="0" i="1" smtClean="0">
                          <a:latin typeface="Cambria Math" panose="02040503050406030204" pitchFamily="18" charset="0"/>
                          <a:ea typeface="Cambria Math" panose="02040503050406030204" pitchFamily="18" charset="0"/>
                        </a:rPr>
                        <m:t> : </m:t>
                      </m:r>
                      <m:f>
                        <m:fPr>
                          <m:type m:val="noBar"/>
                          <m:ctrlPr>
                            <a:rPr lang="en-CA" sz="2400" b="0" i="1" smtClean="0">
                              <a:latin typeface="Cambria Math" panose="02040503050406030204" pitchFamily="18" charset="0"/>
                              <a:ea typeface="Cambria Math" panose="02040503050406030204" pitchFamily="18" charset="0"/>
                            </a:rPr>
                          </m:ctrlPr>
                        </m:fPr>
                        <m:num>
                          <m:sSup>
                            <m:sSupPr>
                              <m:ctrlPr>
                                <a:rPr lang="en-CA" sz="2400" b="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ℝ</m:t>
                              </m:r>
                            </m:e>
                            <m:sup>
                              <m:r>
                                <a:rPr lang="en-CA" sz="2400" b="0" i="1" smtClean="0">
                                  <a:latin typeface="Cambria Math" panose="02040503050406030204" pitchFamily="18" charset="0"/>
                                  <a:ea typeface="Cambria Math" panose="02040503050406030204" pitchFamily="18" charset="0"/>
                                </a:rPr>
                                <m:t>𝑛</m:t>
                              </m:r>
                            </m:sup>
                          </m:sSup>
                          <m:r>
                            <a:rPr lang="en-CA" sz="2400" b="0" i="1" smtClean="0">
                              <a:latin typeface="Cambria Math" panose="02040503050406030204" pitchFamily="18" charset="0"/>
                              <a:ea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ℂ</m:t>
                          </m:r>
                        </m:num>
                        <m:den>
                          <m:r>
                            <a:rPr lang="en-CA" sz="2400" i="1">
                              <a:latin typeface="Cambria Math" panose="02040503050406030204" pitchFamily="18" charset="0"/>
                              <a:ea typeface="Cambria Math" panose="02040503050406030204" pitchFamily="18" charset="0"/>
                            </a:rPr>
                            <m:t>𝜈</m:t>
                          </m:r>
                          <m:r>
                            <a:rPr lang="en-CA" sz="2400" i="1">
                              <a:latin typeface="Cambria Math" panose="02040503050406030204" pitchFamily="18" charset="0"/>
                              <a:ea typeface="Cambria Math" panose="02040503050406030204" pitchFamily="18" charset="0"/>
                            </a:rPr>
                            <m:t>↦</m:t>
                          </m:r>
                          <m:acc>
                            <m:accPr>
                              <m:chr m:val="̃"/>
                              <m:ctrlPr>
                                <a:rPr lang="en-CA" sz="2400" i="1">
                                  <a:latin typeface="Cambria Math" panose="02040503050406030204" pitchFamily="18" charset="0"/>
                                  <a:ea typeface="Cambria Math" panose="02040503050406030204" pitchFamily="18" charset="0"/>
                                </a:rPr>
                              </m:ctrlPr>
                            </m:accPr>
                            <m:e>
                              <m:r>
                                <a:rPr lang="en-CA" sz="2400" i="1">
                                  <a:latin typeface="Cambria Math" panose="02040503050406030204" pitchFamily="18" charset="0"/>
                                  <a:ea typeface="Cambria Math" panose="02040503050406030204" pitchFamily="18" charset="0"/>
                                </a:rPr>
                                <m:t>𝑓</m:t>
                              </m:r>
                            </m:e>
                          </m:acc>
                          <m: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𝜈</m:t>
                          </m:r>
                          <m:r>
                            <a:rPr lang="en-CA" sz="2400" i="1">
                              <a:latin typeface="Cambria Math" panose="02040503050406030204" pitchFamily="18" charset="0"/>
                              <a:ea typeface="Cambria Math" panose="02040503050406030204" pitchFamily="18" charset="0"/>
                            </a:rPr>
                            <m:t>)=</m:t>
                          </m:r>
                          <m:nary>
                            <m:naryPr>
                              <m:ctrlPr>
                                <a:rPr lang="en-CA" sz="2400" i="1">
                                  <a:latin typeface="Cambria Math" panose="02040503050406030204" pitchFamily="18" charset="0"/>
                                  <a:ea typeface="Cambria Math" panose="02040503050406030204" pitchFamily="18" charset="0"/>
                                </a:rPr>
                              </m:ctrlPr>
                            </m:naryPr>
                            <m:sub>
                              <m:r>
                                <m:rPr>
                                  <m:brk m:alnAt="23"/>
                                </m:rP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m:t>
                              </m:r>
                            </m:sub>
                            <m:sup>
                              <m:r>
                                <a:rPr lang="en-CA" sz="2400" i="1">
                                  <a:latin typeface="Cambria Math" panose="02040503050406030204" pitchFamily="18" charset="0"/>
                                  <a:ea typeface="Cambria Math" panose="02040503050406030204" pitchFamily="18" charset="0"/>
                                </a:rPr>
                                <m:t>+∞</m:t>
                              </m:r>
                            </m:sup>
                            <m:e>
                              <m:r>
                                <a:rPr lang="en-CA" sz="2400" i="1">
                                  <a:latin typeface="Cambria Math" panose="02040503050406030204" pitchFamily="18" charset="0"/>
                                  <a:ea typeface="Cambria Math" panose="02040503050406030204" pitchFamily="18" charset="0"/>
                                </a:rPr>
                                <m:t>𝑓</m:t>
                              </m:r>
                              <m: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𝑥</m:t>
                              </m:r>
                              <m:r>
                                <a:rPr lang="en-CA" sz="2400" i="1">
                                  <a:latin typeface="Cambria Math" panose="02040503050406030204" pitchFamily="18" charset="0"/>
                                  <a:ea typeface="Cambria Math" panose="02040503050406030204" pitchFamily="18" charset="0"/>
                                </a:rPr>
                                <m:t>)</m:t>
                              </m:r>
                              <m:sSup>
                                <m:sSupPr>
                                  <m:ctrlPr>
                                    <a:rPr lang="en-CA" sz="2400" i="1">
                                      <a:latin typeface="Cambria Math" panose="02040503050406030204" pitchFamily="18" charset="0"/>
                                      <a:ea typeface="Cambria Math" panose="02040503050406030204" pitchFamily="18" charset="0"/>
                                    </a:rPr>
                                  </m:ctrlPr>
                                </m:sSupPr>
                                <m:e>
                                  <m:r>
                                    <a:rPr lang="en-CA" sz="2400" i="1">
                                      <a:latin typeface="Cambria Math" panose="02040503050406030204" pitchFamily="18" charset="0"/>
                                      <a:ea typeface="Cambria Math" panose="02040503050406030204" pitchFamily="18" charset="0"/>
                                    </a:rPr>
                                    <m:t>𝑒</m:t>
                                  </m:r>
                                </m:e>
                                <m:sup>
                                  <m:r>
                                    <a:rPr lang="en-CA" sz="2400" i="1">
                                      <a:latin typeface="Cambria Math" panose="02040503050406030204" pitchFamily="18" charset="0"/>
                                      <a:ea typeface="Cambria Math" panose="02040503050406030204" pitchFamily="18" charset="0"/>
                                    </a:rPr>
                                    <m:t>𝑖</m:t>
                                  </m:r>
                                  <m:r>
                                    <a:rPr lang="en-CA" sz="2400" i="1">
                                      <a:latin typeface="Cambria Math" panose="02040503050406030204" pitchFamily="18" charset="0"/>
                                      <a:ea typeface="Cambria Math" panose="02040503050406030204" pitchFamily="18" charset="0"/>
                                    </a:rPr>
                                    <m:t>𝜈</m:t>
                                  </m:r>
                                  <m:r>
                                    <a:rPr lang="en-CA" sz="2400" i="1">
                                      <a:latin typeface="Cambria Math" panose="02040503050406030204" pitchFamily="18" charset="0"/>
                                      <a:ea typeface="Cambria Math" panose="02040503050406030204" pitchFamily="18" charset="0"/>
                                    </a:rPr>
                                    <m:t>𝑥</m:t>
                                  </m:r>
                                </m:sup>
                              </m:sSup>
                              <m:r>
                                <a:rPr lang="en-CA" sz="2400" i="1">
                                  <a:latin typeface="Cambria Math" panose="02040503050406030204" pitchFamily="18" charset="0"/>
                                  <a:ea typeface="Cambria Math" panose="02040503050406030204" pitchFamily="18" charset="0"/>
                                </a:rPr>
                                <m:t>𝑑𝑥</m:t>
                              </m:r>
                            </m:e>
                          </m:nary>
                        </m:den>
                      </m:f>
                    </m:oMath>
                  </m:oMathPara>
                </a14:m>
                <a:endParaRPr lang="en-CA" sz="2400" dirty="0"/>
              </a:p>
            </p:txBody>
          </p:sp>
        </mc:Choice>
        <mc:Fallback xmlns="">
          <p:sp>
            <p:nvSpPr>
              <p:cNvPr id="5" name="TextBox 4">
                <a:extLst>
                  <a:ext uri="{FF2B5EF4-FFF2-40B4-BE49-F238E27FC236}">
                    <a16:creationId xmlns:a16="http://schemas.microsoft.com/office/drawing/2014/main" id="{5F7AB92B-49F5-406B-46F5-1DE37E3414B6}"/>
                  </a:ext>
                </a:extLst>
              </p:cNvPr>
              <p:cNvSpPr txBox="1">
                <a:spLocks noRot="1" noChangeAspect="1" noMove="1" noResize="1" noEditPoints="1" noAdjustHandles="1" noChangeArrowheads="1" noChangeShapeType="1" noTextEdit="1"/>
              </p:cNvSpPr>
              <p:nvPr/>
            </p:nvSpPr>
            <p:spPr>
              <a:xfrm>
                <a:off x="2058115" y="2317594"/>
                <a:ext cx="7216368" cy="835422"/>
              </a:xfrm>
              <a:prstGeom prst="rect">
                <a:avLst/>
              </a:prstGeom>
              <a:blipFill>
                <a:blip r:embed="rId3"/>
                <a:stretch>
                  <a:fillRect/>
                </a:stretch>
              </a:blipFill>
            </p:spPr>
            <p:txBody>
              <a:bodyPr/>
              <a:lstStyle/>
              <a:p>
                <a:r>
                  <a:rPr lang="en-CA">
                    <a:noFill/>
                  </a:rPr>
                  <a:t> </a:t>
                </a:r>
              </a:p>
            </p:txBody>
          </p:sp>
        </mc:Fallback>
      </mc:AlternateContent>
      <p:sp>
        <p:nvSpPr>
          <p:cNvPr id="7" name="Rectangle 6">
            <a:extLst>
              <a:ext uri="{FF2B5EF4-FFF2-40B4-BE49-F238E27FC236}">
                <a16:creationId xmlns:a16="http://schemas.microsoft.com/office/drawing/2014/main" id="{4C6B53D5-FF71-8561-7034-D7CF5572E326}"/>
              </a:ext>
            </a:extLst>
          </p:cNvPr>
          <p:cNvSpPr/>
          <p:nvPr/>
        </p:nvSpPr>
        <p:spPr>
          <a:xfrm>
            <a:off x="3000576" y="2093761"/>
            <a:ext cx="5776087" cy="1314309"/>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613399E4-D5EC-4FED-5F04-D9BCCE3BCD58}"/>
              </a:ext>
            </a:extLst>
          </p:cNvPr>
          <p:cNvSpPr txBox="1"/>
          <p:nvPr/>
        </p:nvSpPr>
        <p:spPr>
          <a:xfrm>
            <a:off x="1865391" y="4226380"/>
            <a:ext cx="1755160" cy="523220"/>
          </a:xfrm>
          <a:prstGeom prst="rect">
            <a:avLst/>
          </a:prstGeom>
          <a:noFill/>
        </p:spPr>
        <p:txBody>
          <a:bodyPr wrap="none" rtlCol="0">
            <a:spAutoFit/>
          </a:bodyPr>
          <a:lstStyle/>
          <a:p>
            <a:r>
              <a:rPr lang="en-CA" sz="2800" b="1" dirty="0"/>
              <a:t>Real space</a:t>
            </a:r>
          </a:p>
        </p:txBody>
      </p:sp>
      <p:sp>
        <p:nvSpPr>
          <p:cNvPr id="9" name="TextBox 8">
            <a:extLst>
              <a:ext uri="{FF2B5EF4-FFF2-40B4-BE49-F238E27FC236}">
                <a16:creationId xmlns:a16="http://schemas.microsoft.com/office/drawing/2014/main" id="{0A9D2D7B-C8E4-858E-F0BE-2796FC8AA372}"/>
              </a:ext>
            </a:extLst>
          </p:cNvPr>
          <p:cNvSpPr txBox="1"/>
          <p:nvPr/>
        </p:nvSpPr>
        <p:spPr>
          <a:xfrm>
            <a:off x="7620973" y="4230539"/>
            <a:ext cx="2651175" cy="523220"/>
          </a:xfrm>
          <a:prstGeom prst="rect">
            <a:avLst/>
          </a:prstGeom>
          <a:noFill/>
        </p:spPr>
        <p:txBody>
          <a:bodyPr wrap="none" rtlCol="0">
            <a:spAutoFit/>
          </a:bodyPr>
          <a:lstStyle/>
          <a:p>
            <a:r>
              <a:rPr lang="en-CA" sz="2800" b="1" dirty="0"/>
              <a:t>Reciprocal space</a:t>
            </a:r>
          </a:p>
        </p:txBody>
      </p:sp>
      <p:sp>
        <p:nvSpPr>
          <p:cNvPr id="10" name="TextBox 9">
            <a:extLst>
              <a:ext uri="{FF2B5EF4-FFF2-40B4-BE49-F238E27FC236}">
                <a16:creationId xmlns:a16="http://schemas.microsoft.com/office/drawing/2014/main" id="{D5F0C197-ACC0-15EC-9F2D-C4513B979999}"/>
              </a:ext>
            </a:extLst>
          </p:cNvPr>
          <p:cNvSpPr txBox="1"/>
          <p:nvPr/>
        </p:nvSpPr>
        <p:spPr>
          <a:xfrm>
            <a:off x="1679422" y="4730944"/>
            <a:ext cx="2140330" cy="523220"/>
          </a:xfrm>
          <a:prstGeom prst="rect">
            <a:avLst/>
          </a:prstGeom>
          <a:noFill/>
        </p:spPr>
        <p:txBody>
          <a:bodyPr wrap="none" rtlCol="0">
            <a:spAutoFit/>
          </a:bodyPr>
          <a:lstStyle/>
          <a:p>
            <a:r>
              <a:rPr lang="en-CA" sz="2800" b="1" dirty="0"/>
              <a:t>Time domain</a:t>
            </a:r>
          </a:p>
        </p:txBody>
      </p:sp>
      <p:sp>
        <p:nvSpPr>
          <p:cNvPr id="11" name="TextBox 10">
            <a:extLst>
              <a:ext uri="{FF2B5EF4-FFF2-40B4-BE49-F238E27FC236}">
                <a16:creationId xmlns:a16="http://schemas.microsoft.com/office/drawing/2014/main" id="{F3EE668F-20F8-E987-2A6B-30EC1E322342}"/>
              </a:ext>
            </a:extLst>
          </p:cNvPr>
          <p:cNvSpPr txBox="1"/>
          <p:nvPr/>
        </p:nvSpPr>
        <p:spPr>
          <a:xfrm>
            <a:off x="7531919" y="4684354"/>
            <a:ext cx="2899320" cy="523220"/>
          </a:xfrm>
          <a:prstGeom prst="rect">
            <a:avLst/>
          </a:prstGeom>
          <a:noFill/>
        </p:spPr>
        <p:txBody>
          <a:bodyPr wrap="none" rtlCol="0">
            <a:spAutoFit/>
          </a:bodyPr>
          <a:lstStyle/>
          <a:p>
            <a:r>
              <a:rPr lang="en-CA" sz="2800" b="1" dirty="0"/>
              <a:t>frequency domain</a:t>
            </a:r>
          </a:p>
        </p:txBody>
      </p:sp>
      <p:sp>
        <p:nvSpPr>
          <p:cNvPr id="12" name="Arrow: Left-Right 11">
            <a:extLst>
              <a:ext uri="{FF2B5EF4-FFF2-40B4-BE49-F238E27FC236}">
                <a16:creationId xmlns:a16="http://schemas.microsoft.com/office/drawing/2014/main" id="{D27C00FA-509C-3D93-49F4-DC7A60AD558F}"/>
              </a:ext>
            </a:extLst>
          </p:cNvPr>
          <p:cNvSpPr/>
          <p:nvPr/>
        </p:nvSpPr>
        <p:spPr>
          <a:xfrm>
            <a:off x="4744012" y="4417535"/>
            <a:ext cx="2005146" cy="828136"/>
          </a:xfrm>
          <a:prstGeom prst="lef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9010EBB1-FE98-BA03-516F-24148D274835}"/>
              </a:ext>
            </a:extLst>
          </p:cNvPr>
          <p:cNvSpPr txBox="1"/>
          <p:nvPr/>
        </p:nvSpPr>
        <p:spPr>
          <a:xfrm>
            <a:off x="2523199" y="5045439"/>
            <a:ext cx="439544" cy="523220"/>
          </a:xfrm>
          <a:prstGeom prst="rect">
            <a:avLst/>
          </a:prstGeom>
          <a:noFill/>
        </p:spPr>
        <p:txBody>
          <a:bodyPr wrap="none" rtlCol="0">
            <a:spAutoFit/>
          </a:bodyPr>
          <a:lstStyle/>
          <a:p>
            <a:r>
              <a:rPr lang="en-CA" sz="2800" b="1" dirty="0"/>
              <a:t>…</a:t>
            </a:r>
          </a:p>
        </p:txBody>
      </p:sp>
      <p:sp>
        <p:nvSpPr>
          <p:cNvPr id="14" name="TextBox 13">
            <a:extLst>
              <a:ext uri="{FF2B5EF4-FFF2-40B4-BE49-F238E27FC236}">
                <a16:creationId xmlns:a16="http://schemas.microsoft.com/office/drawing/2014/main" id="{16D1D88C-18B0-CB39-6CDF-A6D807A6D4A1}"/>
              </a:ext>
            </a:extLst>
          </p:cNvPr>
          <p:cNvSpPr txBox="1"/>
          <p:nvPr/>
        </p:nvSpPr>
        <p:spPr>
          <a:xfrm>
            <a:off x="8776663" y="5031817"/>
            <a:ext cx="439544" cy="523220"/>
          </a:xfrm>
          <a:prstGeom prst="rect">
            <a:avLst/>
          </a:prstGeom>
          <a:noFill/>
        </p:spPr>
        <p:txBody>
          <a:bodyPr wrap="none" rtlCol="0">
            <a:spAutoFit/>
          </a:bodyPr>
          <a:lstStyle/>
          <a:p>
            <a:r>
              <a:rPr lang="en-CA" sz="2800" b="1" dirty="0"/>
              <a:t>…</a:t>
            </a:r>
          </a:p>
        </p:txBody>
      </p:sp>
      <p:sp>
        <p:nvSpPr>
          <p:cNvPr id="2" name="TextBox 1">
            <a:extLst>
              <a:ext uri="{FF2B5EF4-FFF2-40B4-BE49-F238E27FC236}">
                <a16:creationId xmlns:a16="http://schemas.microsoft.com/office/drawing/2014/main" id="{B119371E-8A72-3F53-E824-3DC8720BBCB9}"/>
              </a:ext>
            </a:extLst>
          </p:cNvPr>
          <p:cNvSpPr txBox="1"/>
          <p:nvPr/>
        </p:nvSpPr>
        <p:spPr>
          <a:xfrm>
            <a:off x="299062" y="253300"/>
            <a:ext cx="5307287"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Fourier transform</a:t>
            </a:r>
          </a:p>
        </p:txBody>
      </p:sp>
    </p:spTree>
    <p:extLst>
      <p:ext uri="{BB962C8B-B14F-4D97-AF65-F5344CB8AC3E}">
        <p14:creationId xmlns:p14="http://schemas.microsoft.com/office/powerpoint/2010/main" val="1787497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475AFAA-95AB-3EFA-CEE0-6128C086EC96}"/>
              </a:ext>
            </a:extLst>
          </p:cNvPr>
          <p:cNvSpPr/>
          <p:nvPr/>
        </p:nvSpPr>
        <p:spPr>
          <a:xfrm>
            <a:off x="7931420" y="3872041"/>
            <a:ext cx="2976880" cy="2424788"/>
          </a:xfrm>
          <a:prstGeom prst="rect">
            <a:avLst/>
          </a:prstGeom>
          <a:scene3d>
            <a:camera prst="isometricOffAxis2Top">
              <a:rot lat="19381733" lon="1292378" rev="1960336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50BD9D6-63AA-529F-4243-E819C969733A}"/>
                  </a:ext>
                </a:extLst>
              </p:cNvPr>
              <p:cNvSpPr txBox="1"/>
              <p:nvPr/>
            </p:nvSpPr>
            <p:spPr>
              <a:xfrm>
                <a:off x="3626847" y="1258426"/>
                <a:ext cx="52643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i="1" smtClean="0">
                          <a:latin typeface="Cambria Math" panose="02040503050406030204" pitchFamily="18" charset="0"/>
                          <a:ea typeface="Cambria Math" panose="02040503050406030204" pitchFamily="18" charset="0"/>
                        </a:rPr>
                        <m:t>𝒯ℱ</m:t>
                      </m:r>
                      <m:d>
                        <m:dPr>
                          <m:ctrlPr>
                            <a:rPr lang="en-CA" sz="2400" b="0" i="1" smtClean="0">
                              <a:latin typeface="Cambria Math" panose="02040503050406030204" pitchFamily="18" charset="0"/>
                              <a:ea typeface="Cambria Math" panose="02040503050406030204" pitchFamily="18" charset="0"/>
                            </a:rPr>
                          </m:ctrlPr>
                        </m:dPr>
                        <m:e>
                          <m:func>
                            <m:funcPr>
                              <m:ctrlPr>
                                <a:rPr lang="en-CA" sz="2400" b="0" i="1" smtClean="0">
                                  <a:latin typeface="Cambria Math" panose="02040503050406030204" pitchFamily="18" charset="0"/>
                                  <a:ea typeface="Cambria Math" panose="02040503050406030204" pitchFamily="18" charset="0"/>
                                </a:rPr>
                              </m:ctrlPr>
                            </m:funcPr>
                            <m:fName>
                              <m:r>
                                <m:rPr>
                                  <m:sty m:val="p"/>
                                </m:rPr>
                                <a:rPr lang="en-CA" sz="2400" b="0" i="0" smtClean="0">
                                  <a:latin typeface="Cambria Math" panose="02040503050406030204" pitchFamily="18" charset="0"/>
                                  <a:ea typeface="Cambria Math" panose="02040503050406030204" pitchFamily="18" charset="0"/>
                                </a:rPr>
                                <m:t>sin</m:t>
                              </m:r>
                            </m:fName>
                            <m:e>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2</m:t>
                                  </m:r>
                                  <m:r>
                                    <a:rPr lang="en-CA" sz="2400" b="0" i="1" smtClean="0">
                                      <a:latin typeface="Cambria Math" panose="02040503050406030204" pitchFamily="18" charset="0"/>
                                      <a:ea typeface="Cambria Math" panose="02040503050406030204" pitchFamily="18" charset="0"/>
                                    </a:rPr>
                                    <m:t>𝜋𝛼</m:t>
                                  </m:r>
                                  <m:r>
                                    <a:rPr lang="en-CA" sz="2400" b="0" i="1" smtClean="0">
                                      <a:latin typeface="Cambria Math" panose="02040503050406030204" pitchFamily="18" charset="0"/>
                                      <a:ea typeface="Cambria Math" panose="02040503050406030204" pitchFamily="18" charset="0"/>
                                    </a:rPr>
                                    <m:t>𝑥</m:t>
                                  </m:r>
                                </m:e>
                              </m:d>
                            </m:e>
                          </m:func>
                        </m:e>
                      </m:d>
                      <m:r>
                        <a:rPr lang="en-CA" sz="2400" b="0" i="1" smtClean="0">
                          <a:latin typeface="Cambria Math" panose="02040503050406030204" pitchFamily="18" charset="0"/>
                          <a:ea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𝛿</m:t>
                      </m:r>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𝜈</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𝛼</m:t>
                          </m:r>
                        </m:e>
                      </m:d>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𝛿</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𝜈</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𝛼</m:t>
                      </m:r>
                      <m:r>
                        <a:rPr lang="en-CA" sz="2400" b="0" i="1" smtClean="0">
                          <a:latin typeface="Cambria Math" panose="02040503050406030204" pitchFamily="18" charset="0"/>
                          <a:ea typeface="Cambria Math" panose="02040503050406030204" pitchFamily="18" charset="0"/>
                        </a:rPr>
                        <m:t>)</m:t>
                      </m:r>
                    </m:oMath>
                  </m:oMathPara>
                </a14:m>
                <a:endParaRPr lang="en-CA" sz="2400" dirty="0"/>
              </a:p>
            </p:txBody>
          </p:sp>
        </mc:Choice>
        <mc:Fallback xmlns="">
          <p:sp>
            <p:nvSpPr>
              <p:cNvPr id="18" name="TextBox 17">
                <a:extLst>
                  <a:ext uri="{FF2B5EF4-FFF2-40B4-BE49-F238E27FC236}">
                    <a16:creationId xmlns:a16="http://schemas.microsoft.com/office/drawing/2014/main" id="{150BD9D6-63AA-529F-4243-E819C969733A}"/>
                  </a:ext>
                </a:extLst>
              </p:cNvPr>
              <p:cNvSpPr txBox="1">
                <a:spLocks noRot="1" noChangeAspect="1" noMove="1" noResize="1" noEditPoints="1" noAdjustHandles="1" noChangeArrowheads="1" noChangeShapeType="1" noTextEdit="1"/>
              </p:cNvSpPr>
              <p:nvPr/>
            </p:nvSpPr>
            <p:spPr>
              <a:xfrm>
                <a:off x="3626847" y="1258426"/>
                <a:ext cx="5264326" cy="369332"/>
              </a:xfrm>
              <a:prstGeom prst="rect">
                <a:avLst/>
              </a:prstGeom>
              <a:blipFill>
                <a:blip r:embed="rId3"/>
                <a:stretch>
                  <a:fillRect l="-926" r="-1505" b="-34426"/>
                </a:stretch>
              </a:blipFill>
            </p:spPr>
            <p:txBody>
              <a:bodyPr/>
              <a:lstStyle/>
              <a:p>
                <a:r>
                  <a:rPr lang="en-CA">
                    <a:noFill/>
                  </a:rPr>
                  <a:t> </a:t>
                </a:r>
              </a:p>
            </p:txBody>
          </p:sp>
        </mc:Fallback>
      </mc:AlternateContent>
      <p:pic>
        <p:nvPicPr>
          <p:cNvPr id="19" name="Picture 18">
            <a:extLst>
              <a:ext uri="{FF2B5EF4-FFF2-40B4-BE49-F238E27FC236}">
                <a16:creationId xmlns:a16="http://schemas.microsoft.com/office/drawing/2014/main" id="{6C792012-96DD-8BDB-FA47-DB2F18CB0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446" y="1725542"/>
            <a:ext cx="3024823" cy="1893523"/>
          </a:xfrm>
          <a:prstGeom prst="rect">
            <a:avLst/>
          </a:prstGeom>
        </p:spPr>
      </p:pic>
      <p:cxnSp>
        <p:nvCxnSpPr>
          <p:cNvPr id="20" name="Straight Arrow Connector 19">
            <a:extLst>
              <a:ext uri="{FF2B5EF4-FFF2-40B4-BE49-F238E27FC236}">
                <a16:creationId xmlns:a16="http://schemas.microsoft.com/office/drawing/2014/main" id="{019DF5E7-F5A2-C21F-FB46-C34E954CD14D}"/>
              </a:ext>
            </a:extLst>
          </p:cNvPr>
          <p:cNvCxnSpPr/>
          <p:nvPr/>
        </p:nvCxnSpPr>
        <p:spPr>
          <a:xfrm>
            <a:off x="723949" y="2804384"/>
            <a:ext cx="4643120" cy="0"/>
          </a:xfrm>
          <a:prstGeom prst="straightConnector1">
            <a:avLst/>
          </a:prstGeom>
          <a:ln w="28575">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206DBB-CC50-FA96-7C07-4D0527AE98B7}"/>
              </a:ext>
            </a:extLst>
          </p:cNvPr>
          <p:cNvCxnSpPr/>
          <p:nvPr/>
        </p:nvCxnSpPr>
        <p:spPr>
          <a:xfrm flipV="1">
            <a:off x="2268269" y="1522814"/>
            <a:ext cx="23205" cy="2265680"/>
          </a:xfrm>
          <a:prstGeom prst="straightConnector1">
            <a:avLst/>
          </a:prstGeom>
          <a:ln w="28575">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E5EFA526-3F77-7EA2-7C3B-01EB4DD20003}"/>
              </a:ext>
            </a:extLst>
          </p:cNvPr>
          <p:cNvCxnSpPr/>
          <p:nvPr/>
        </p:nvCxnSpPr>
        <p:spPr>
          <a:xfrm>
            <a:off x="6898640" y="2804384"/>
            <a:ext cx="4988560" cy="0"/>
          </a:xfrm>
          <a:prstGeom prst="straightConnector1">
            <a:avLst/>
          </a:prstGeom>
          <a:ln w="28575">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B41D31C6-1F7E-659F-06E1-9E5647392ECB}"/>
              </a:ext>
            </a:extLst>
          </p:cNvPr>
          <p:cNvCxnSpPr/>
          <p:nvPr/>
        </p:nvCxnSpPr>
        <p:spPr>
          <a:xfrm flipV="1">
            <a:off x="9408258" y="1522814"/>
            <a:ext cx="23205" cy="2265680"/>
          </a:xfrm>
          <a:prstGeom prst="straightConnector1">
            <a:avLst/>
          </a:prstGeom>
          <a:ln w="28575">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4867591D-12CD-D34C-1EEB-BC192BA62EF9}"/>
              </a:ext>
            </a:extLst>
          </p:cNvPr>
          <p:cNvCxnSpPr/>
          <p:nvPr/>
        </p:nvCxnSpPr>
        <p:spPr>
          <a:xfrm>
            <a:off x="8016240" y="2804384"/>
            <a:ext cx="0" cy="631863"/>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2043AA-FE8F-029E-55D5-97FA389D14E1}"/>
              </a:ext>
            </a:extLst>
          </p:cNvPr>
          <p:cNvCxnSpPr/>
          <p:nvPr/>
        </p:nvCxnSpPr>
        <p:spPr>
          <a:xfrm flipV="1">
            <a:off x="10680875" y="2095126"/>
            <a:ext cx="0" cy="709258"/>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A38745-7C94-3A21-7AC4-5BDECB41E9FD}"/>
                  </a:ext>
                </a:extLst>
              </p:cNvPr>
              <p:cNvSpPr txBox="1"/>
              <p:nvPr/>
            </p:nvSpPr>
            <p:spPr>
              <a:xfrm>
                <a:off x="10582002" y="2880940"/>
                <a:ext cx="197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i="1" smtClean="0">
                          <a:solidFill>
                            <a:srgbClr val="FF0000"/>
                          </a:solidFill>
                          <a:latin typeface="Cambria Math" panose="02040503050406030204" pitchFamily="18" charset="0"/>
                          <a:ea typeface="Cambria Math" panose="02040503050406030204" pitchFamily="18" charset="0"/>
                        </a:rPr>
                        <m:t>𝛼</m:t>
                      </m:r>
                    </m:oMath>
                  </m:oMathPara>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73A38745-7C94-3A21-7AC4-5BDECB41E9FD}"/>
                  </a:ext>
                </a:extLst>
              </p:cNvPr>
              <p:cNvSpPr txBox="1">
                <a:spLocks noRot="1" noChangeAspect="1" noMove="1" noResize="1" noEditPoints="1" noAdjustHandles="1" noChangeArrowheads="1" noChangeShapeType="1" noTextEdit="1"/>
              </p:cNvSpPr>
              <p:nvPr/>
            </p:nvSpPr>
            <p:spPr>
              <a:xfrm>
                <a:off x="10582002" y="2880940"/>
                <a:ext cx="197746" cy="276999"/>
              </a:xfrm>
              <a:prstGeom prst="rect">
                <a:avLst/>
              </a:prstGeom>
              <a:blipFill>
                <a:blip r:embed="rId5"/>
                <a:stretch>
                  <a:fillRect l="-18750" r="-1562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337E98F-8366-4381-927D-73AEC4E9C3EF}"/>
                  </a:ext>
                </a:extLst>
              </p:cNvPr>
              <p:cNvSpPr txBox="1"/>
              <p:nvPr/>
            </p:nvSpPr>
            <p:spPr>
              <a:xfrm>
                <a:off x="7830804" y="2388885"/>
                <a:ext cx="3708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solidFill>
                            <a:srgbClr val="FF0000"/>
                          </a:solidFill>
                          <a:latin typeface="Cambria Math" panose="02040503050406030204" pitchFamily="18" charset="0"/>
                          <a:ea typeface="Cambria Math" panose="02040503050406030204" pitchFamily="18" charset="0"/>
                        </a:rPr>
                        <m:t>−</m:t>
                      </m:r>
                      <m:r>
                        <a:rPr lang="en-CA" i="1" smtClean="0">
                          <a:solidFill>
                            <a:srgbClr val="FF0000"/>
                          </a:solidFill>
                          <a:latin typeface="Cambria Math" panose="02040503050406030204" pitchFamily="18" charset="0"/>
                          <a:ea typeface="Cambria Math" panose="02040503050406030204" pitchFamily="18" charset="0"/>
                        </a:rPr>
                        <m:t>𝛼</m:t>
                      </m:r>
                    </m:oMath>
                  </m:oMathPara>
                </a14:m>
                <a:endParaRPr lang="en-CA" dirty="0">
                  <a:solidFill>
                    <a:srgbClr val="FF0000"/>
                  </a:solidFill>
                </a:endParaRPr>
              </a:p>
            </p:txBody>
          </p:sp>
        </mc:Choice>
        <mc:Fallback xmlns="">
          <p:sp>
            <p:nvSpPr>
              <p:cNvPr id="27" name="TextBox 26">
                <a:extLst>
                  <a:ext uri="{FF2B5EF4-FFF2-40B4-BE49-F238E27FC236}">
                    <a16:creationId xmlns:a16="http://schemas.microsoft.com/office/drawing/2014/main" id="{7337E98F-8366-4381-927D-73AEC4E9C3EF}"/>
                  </a:ext>
                </a:extLst>
              </p:cNvPr>
              <p:cNvSpPr txBox="1">
                <a:spLocks noRot="1" noChangeAspect="1" noMove="1" noResize="1" noEditPoints="1" noAdjustHandles="1" noChangeArrowheads="1" noChangeShapeType="1" noTextEdit="1"/>
              </p:cNvSpPr>
              <p:nvPr/>
            </p:nvSpPr>
            <p:spPr>
              <a:xfrm>
                <a:off x="7830804" y="2388885"/>
                <a:ext cx="370871" cy="276999"/>
              </a:xfrm>
              <a:prstGeom prst="rect">
                <a:avLst/>
              </a:prstGeom>
              <a:blipFill>
                <a:blip r:embed="rId6"/>
                <a:stretch>
                  <a:fillRect l="-3333" r="-10000"/>
                </a:stretch>
              </a:blipFill>
            </p:spPr>
            <p:txBody>
              <a:bodyPr/>
              <a:lstStyle/>
              <a:p>
                <a:r>
                  <a:rPr lang="en-CA">
                    <a:noFill/>
                  </a:rPr>
                  <a:t> </a:t>
                </a:r>
              </a:p>
            </p:txBody>
          </p:sp>
        </mc:Fallback>
      </mc:AlternateContent>
      <p:pic>
        <p:nvPicPr>
          <p:cNvPr id="28" name="Picture 27">
            <a:extLst>
              <a:ext uri="{FF2B5EF4-FFF2-40B4-BE49-F238E27FC236}">
                <a16:creationId xmlns:a16="http://schemas.microsoft.com/office/drawing/2014/main" id="{93AD5AC8-790E-FBDC-DC08-5268EAF94B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4166" y="3817387"/>
            <a:ext cx="2459430" cy="2459430"/>
          </a:xfrm>
          <a:prstGeom prst="rect">
            <a:avLst/>
          </a:prstGeom>
          <a:ln w="38100">
            <a:noFill/>
          </a:ln>
          <a:effectLst>
            <a:outerShdw blurRad="63500" sx="102000" sy="102000" algn="ctr" rotWithShape="0">
              <a:prstClr val="black">
                <a:alpha val="40000"/>
              </a:prstClr>
            </a:outerShdw>
          </a:effectLst>
          <a:scene3d>
            <a:camera prst="isometricOffAxis2Top">
              <a:rot lat="18967694" lon="1172063" rev="19694596"/>
            </a:camera>
            <a:lightRig rig="threePt" dir="t"/>
          </a:scene3d>
          <a:sp3d>
            <a:bevelB w="152400" h="50800" prst="softRound"/>
          </a:sp3d>
        </p:spPr>
      </p:pic>
      <p:cxnSp>
        <p:nvCxnSpPr>
          <p:cNvPr id="29" name="Straight Arrow Connector 28">
            <a:extLst>
              <a:ext uri="{FF2B5EF4-FFF2-40B4-BE49-F238E27FC236}">
                <a16:creationId xmlns:a16="http://schemas.microsoft.com/office/drawing/2014/main" id="{07D8A7E8-0A71-161D-7A00-1877FCE3C963}"/>
              </a:ext>
            </a:extLst>
          </p:cNvPr>
          <p:cNvCxnSpPr/>
          <p:nvPr/>
        </p:nvCxnSpPr>
        <p:spPr>
          <a:xfrm flipV="1">
            <a:off x="1720771" y="4498325"/>
            <a:ext cx="606520" cy="968520"/>
          </a:xfrm>
          <a:prstGeom prst="straightConnector1">
            <a:avLst/>
          </a:prstGeom>
          <a:ln w="28575">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6584363F-912F-BFA4-234D-F0E4D447CDAB}"/>
              </a:ext>
            </a:extLst>
          </p:cNvPr>
          <p:cNvCxnSpPr/>
          <p:nvPr/>
        </p:nvCxnSpPr>
        <p:spPr>
          <a:xfrm flipV="1">
            <a:off x="1737982" y="4210938"/>
            <a:ext cx="12863" cy="1255907"/>
          </a:xfrm>
          <a:prstGeom prst="straightConnector1">
            <a:avLst/>
          </a:prstGeom>
          <a:ln w="28575">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6594CB4B-0E60-C762-90A9-484B73A7DB87}"/>
              </a:ext>
            </a:extLst>
          </p:cNvPr>
          <p:cNvCxnSpPr/>
          <p:nvPr/>
        </p:nvCxnSpPr>
        <p:spPr>
          <a:xfrm>
            <a:off x="1720771" y="5466845"/>
            <a:ext cx="958917" cy="329949"/>
          </a:xfrm>
          <a:prstGeom prst="straightConnector1">
            <a:avLst/>
          </a:prstGeom>
          <a:ln w="28575">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2C29DE39-CBDF-1A9E-D91B-9160BE0F1CEE}"/>
              </a:ext>
            </a:extLst>
          </p:cNvPr>
          <p:cNvCxnSpPr/>
          <p:nvPr/>
        </p:nvCxnSpPr>
        <p:spPr>
          <a:xfrm flipV="1">
            <a:off x="9116600" y="4263060"/>
            <a:ext cx="606520" cy="968520"/>
          </a:xfrm>
          <a:prstGeom prst="straightConnector1">
            <a:avLst/>
          </a:prstGeom>
          <a:ln w="28575">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AE407BCD-2C32-0481-E39C-CAA290EA9D8A}"/>
              </a:ext>
            </a:extLst>
          </p:cNvPr>
          <p:cNvCxnSpPr/>
          <p:nvPr/>
        </p:nvCxnSpPr>
        <p:spPr>
          <a:xfrm flipV="1">
            <a:off x="9133811" y="3975673"/>
            <a:ext cx="12863" cy="1255907"/>
          </a:xfrm>
          <a:prstGeom prst="straightConnector1">
            <a:avLst/>
          </a:prstGeom>
          <a:ln w="28575">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CA8FE922-1C81-A600-342D-A612D260D951}"/>
              </a:ext>
            </a:extLst>
          </p:cNvPr>
          <p:cNvCxnSpPr/>
          <p:nvPr/>
        </p:nvCxnSpPr>
        <p:spPr>
          <a:xfrm>
            <a:off x="9116600" y="5231580"/>
            <a:ext cx="958917" cy="329949"/>
          </a:xfrm>
          <a:prstGeom prst="straightConnector1">
            <a:avLst/>
          </a:prstGeom>
          <a:ln w="28575">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109A544F-54FB-7159-B5DB-8933E00C80A6}"/>
              </a:ext>
            </a:extLst>
          </p:cNvPr>
          <p:cNvCxnSpPr/>
          <p:nvPr/>
        </p:nvCxnSpPr>
        <p:spPr>
          <a:xfrm flipV="1">
            <a:off x="8837928" y="4208961"/>
            <a:ext cx="0" cy="408728"/>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AAE466-22B2-7461-1889-BF89AE2DEC56}"/>
              </a:ext>
            </a:extLst>
          </p:cNvPr>
          <p:cNvCxnSpPr/>
          <p:nvPr/>
        </p:nvCxnSpPr>
        <p:spPr>
          <a:xfrm flipV="1">
            <a:off x="9395271" y="5784854"/>
            <a:ext cx="0" cy="477107"/>
          </a:xfrm>
          <a:prstGeom prst="straightConnector1">
            <a:avLst/>
          </a:prstGeom>
          <a:ln w="28575">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C0EFBC3-4998-A0E4-5BF2-DB4BB3C413EE}"/>
              </a:ext>
            </a:extLst>
          </p:cNvPr>
          <p:cNvCxnSpPr/>
          <p:nvPr/>
        </p:nvCxnSpPr>
        <p:spPr>
          <a:xfrm flipH="1">
            <a:off x="8914567" y="5231580"/>
            <a:ext cx="202034" cy="32994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30FE47-98D9-AEEB-5FE5-F5C2DA658997}"/>
              </a:ext>
            </a:extLst>
          </p:cNvPr>
          <p:cNvCxnSpPr/>
          <p:nvPr/>
        </p:nvCxnSpPr>
        <p:spPr>
          <a:xfrm flipH="1" flipV="1">
            <a:off x="8914566" y="5561529"/>
            <a:ext cx="480705" cy="18074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6EBD371-E7B5-7F68-0EF1-AB5B8501A63F}"/>
              </a:ext>
            </a:extLst>
          </p:cNvPr>
          <p:cNvCxnSpPr/>
          <p:nvPr/>
        </p:nvCxnSpPr>
        <p:spPr>
          <a:xfrm>
            <a:off x="8852417" y="4608331"/>
            <a:ext cx="542854" cy="22858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5BD3217-E09E-4C34-6E0F-0F6C4ACAAFD4}"/>
              </a:ext>
            </a:extLst>
          </p:cNvPr>
          <p:cNvCxnSpPr>
            <a:cxnSpLocks/>
          </p:cNvCxnSpPr>
          <p:nvPr/>
        </p:nvCxnSpPr>
        <p:spPr>
          <a:xfrm>
            <a:off x="6249934" y="1717534"/>
            <a:ext cx="0" cy="1896699"/>
          </a:xfrm>
          <a:prstGeom prst="line">
            <a:avLst/>
          </a:prstGeom>
          <a:ln w="38100"/>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0CEC334A-7E16-E23C-306E-BF36EA6F8AEB}"/>
              </a:ext>
            </a:extLst>
          </p:cNvPr>
          <p:cNvCxnSpPr/>
          <p:nvPr/>
        </p:nvCxnSpPr>
        <p:spPr>
          <a:xfrm flipH="1" flipV="1">
            <a:off x="8837928" y="4603626"/>
            <a:ext cx="297515" cy="623783"/>
          </a:xfrm>
          <a:prstGeom prst="straightConnector1">
            <a:avLst/>
          </a:prstGeom>
          <a:ln w="38100">
            <a:solidFill>
              <a:srgbClr val="E862DE"/>
            </a:solidFill>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03A14B59-25B2-367A-CA98-3E3FC02129DB}"/>
              </a:ext>
            </a:extLst>
          </p:cNvPr>
          <p:cNvCxnSpPr/>
          <p:nvPr/>
        </p:nvCxnSpPr>
        <p:spPr>
          <a:xfrm flipH="1" flipV="1">
            <a:off x="3042550" y="4558188"/>
            <a:ext cx="297515" cy="623783"/>
          </a:xfrm>
          <a:prstGeom prst="straightConnector1">
            <a:avLst/>
          </a:prstGeom>
          <a:ln w="38100">
            <a:solidFill>
              <a:srgbClr val="E862DE"/>
            </a:solidFill>
            <a:tailEnd type="triangle"/>
          </a:ln>
        </p:spPr>
        <p:style>
          <a:lnRef idx="3">
            <a:schemeClr val="accent6"/>
          </a:lnRef>
          <a:fillRef idx="0">
            <a:schemeClr val="accent6"/>
          </a:fillRef>
          <a:effectRef idx="2">
            <a:schemeClr val="accent6"/>
          </a:effectRef>
          <a:fontRef idx="minor">
            <a:schemeClr val="tx1"/>
          </a:fontRef>
        </p:style>
      </p:cxnSp>
      <p:cxnSp>
        <p:nvCxnSpPr>
          <p:cNvPr id="43" name="Straight Connector 42">
            <a:extLst>
              <a:ext uri="{FF2B5EF4-FFF2-40B4-BE49-F238E27FC236}">
                <a16:creationId xmlns:a16="http://schemas.microsoft.com/office/drawing/2014/main" id="{468F4733-3CD5-D2CA-0B7F-B2BBC7D2F2E2}"/>
              </a:ext>
            </a:extLst>
          </p:cNvPr>
          <p:cNvCxnSpPr/>
          <p:nvPr/>
        </p:nvCxnSpPr>
        <p:spPr>
          <a:xfrm flipH="1">
            <a:off x="9440366" y="5412323"/>
            <a:ext cx="202034" cy="32994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650A1D-3720-6CF4-0E20-016ED3D4D170}"/>
              </a:ext>
            </a:extLst>
          </p:cNvPr>
          <p:cNvCxnSpPr/>
          <p:nvPr/>
        </p:nvCxnSpPr>
        <p:spPr>
          <a:xfrm flipH="1">
            <a:off x="8635984" y="4671939"/>
            <a:ext cx="202034" cy="32994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B950E71-51D7-A7FD-FB03-E3186FB4E11A}"/>
              </a:ext>
            </a:extLst>
          </p:cNvPr>
          <p:cNvCxnSpPr/>
          <p:nvPr/>
        </p:nvCxnSpPr>
        <p:spPr>
          <a:xfrm>
            <a:off x="8619885" y="5024964"/>
            <a:ext cx="542854" cy="22858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33CBD6E-42E8-7BDA-2EA0-0A679925968E}"/>
              </a:ext>
            </a:extLst>
          </p:cNvPr>
          <p:cNvCxnSpPr/>
          <p:nvPr/>
        </p:nvCxnSpPr>
        <p:spPr>
          <a:xfrm>
            <a:off x="2306218" y="2804384"/>
            <a:ext cx="1994051" cy="0"/>
          </a:xfrm>
          <a:prstGeom prst="straightConnector1">
            <a:avLst/>
          </a:prstGeom>
          <a:ln w="38100">
            <a:solidFill>
              <a:srgbClr val="E862DE"/>
            </a:solidFill>
            <a:tailEnd type="triangle"/>
          </a:ln>
        </p:spPr>
        <p:style>
          <a:lnRef idx="3">
            <a:schemeClr val="accent6"/>
          </a:lnRef>
          <a:fillRef idx="0">
            <a:schemeClr val="accent6"/>
          </a:fillRef>
          <a:effectRef idx="2">
            <a:schemeClr val="accent6"/>
          </a:effectRef>
          <a:fontRef idx="minor">
            <a:schemeClr val="tx1"/>
          </a:fontRef>
        </p:style>
      </p:cxnSp>
      <p:cxnSp>
        <p:nvCxnSpPr>
          <p:cNvPr id="47" name="Straight Arrow Connector 46">
            <a:extLst>
              <a:ext uri="{FF2B5EF4-FFF2-40B4-BE49-F238E27FC236}">
                <a16:creationId xmlns:a16="http://schemas.microsoft.com/office/drawing/2014/main" id="{4AC540ED-808D-42B0-E1FB-F511FDC8BE14}"/>
              </a:ext>
            </a:extLst>
          </p:cNvPr>
          <p:cNvCxnSpPr/>
          <p:nvPr/>
        </p:nvCxnSpPr>
        <p:spPr>
          <a:xfrm>
            <a:off x="9419860" y="2804384"/>
            <a:ext cx="1261015" cy="0"/>
          </a:xfrm>
          <a:prstGeom prst="straightConnector1">
            <a:avLst/>
          </a:prstGeom>
          <a:ln w="38100">
            <a:solidFill>
              <a:srgbClr val="E862DE"/>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CD00D30-C252-AEBA-6E13-871EF16C2AB6}"/>
                  </a:ext>
                </a:extLst>
              </p:cNvPr>
              <p:cNvSpPr txBox="1"/>
              <p:nvPr/>
            </p:nvSpPr>
            <p:spPr>
              <a:xfrm>
                <a:off x="4173539" y="2394718"/>
                <a:ext cx="4398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solidFill>
                            <a:srgbClr val="FF0000"/>
                          </a:solidFill>
                          <a:latin typeface="Cambria Math" panose="02040503050406030204" pitchFamily="18" charset="0"/>
                          <a:ea typeface="Cambria Math" panose="02040503050406030204" pitchFamily="18" charset="0"/>
                        </a:rPr>
                        <m:t>1/</m:t>
                      </m:r>
                      <m:r>
                        <a:rPr lang="en-CA" i="1" smtClean="0">
                          <a:solidFill>
                            <a:srgbClr val="FF0000"/>
                          </a:solidFill>
                          <a:latin typeface="Cambria Math" panose="02040503050406030204" pitchFamily="18" charset="0"/>
                          <a:ea typeface="Cambria Math" panose="02040503050406030204" pitchFamily="18" charset="0"/>
                        </a:rPr>
                        <m:t>𝛼</m:t>
                      </m:r>
                    </m:oMath>
                  </m:oMathPara>
                </a14:m>
                <a:endParaRPr lang="en-CA" dirty="0">
                  <a:solidFill>
                    <a:srgbClr val="FF0000"/>
                  </a:solidFill>
                </a:endParaRPr>
              </a:p>
            </p:txBody>
          </p:sp>
        </mc:Choice>
        <mc:Fallback xmlns="">
          <p:sp>
            <p:nvSpPr>
              <p:cNvPr id="48" name="TextBox 47">
                <a:extLst>
                  <a:ext uri="{FF2B5EF4-FFF2-40B4-BE49-F238E27FC236}">
                    <a16:creationId xmlns:a16="http://schemas.microsoft.com/office/drawing/2014/main" id="{1CD00D30-C252-AEBA-6E13-871EF16C2AB6}"/>
                  </a:ext>
                </a:extLst>
              </p:cNvPr>
              <p:cNvSpPr txBox="1">
                <a:spLocks noRot="1" noChangeAspect="1" noMove="1" noResize="1" noEditPoints="1" noAdjustHandles="1" noChangeArrowheads="1" noChangeShapeType="1" noTextEdit="1"/>
              </p:cNvSpPr>
              <p:nvPr/>
            </p:nvSpPr>
            <p:spPr>
              <a:xfrm>
                <a:off x="4173539" y="2394718"/>
                <a:ext cx="439800" cy="276999"/>
              </a:xfrm>
              <a:prstGeom prst="rect">
                <a:avLst/>
              </a:prstGeom>
              <a:blipFill>
                <a:blip r:embed="rId8"/>
                <a:stretch>
                  <a:fillRect l="-12500" t="-2222" r="-6944" b="-355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1C0F744-230F-6DFB-94A9-139F3C749F2E}"/>
                  </a:ext>
                </a:extLst>
              </p:cNvPr>
              <p:cNvSpPr txBox="1"/>
              <p:nvPr/>
            </p:nvSpPr>
            <p:spPr>
              <a:xfrm>
                <a:off x="2324043" y="2880940"/>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tx1"/>
                          </a:solidFill>
                          <a:latin typeface="Cambria Math" panose="02040503050406030204" pitchFamily="18" charset="0"/>
                          <a:ea typeface="Cambria Math" panose="02040503050406030204" pitchFamily="18" charset="0"/>
                        </a:rPr>
                        <m:t>0</m:t>
                      </m:r>
                    </m:oMath>
                  </m:oMathPara>
                </a14:m>
                <a:endParaRPr lang="en-CA" dirty="0">
                  <a:solidFill>
                    <a:srgbClr val="FF0000"/>
                  </a:solidFill>
                </a:endParaRPr>
              </a:p>
            </p:txBody>
          </p:sp>
        </mc:Choice>
        <mc:Fallback xmlns="">
          <p:sp>
            <p:nvSpPr>
              <p:cNvPr id="49" name="TextBox 48">
                <a:extLst>
                  <a:ext uri="{FF2B5EF4-FFF2-40B4-BE49-F238E27FC236}">
                    <a16:creationId xmlns:a16="http://schemas.microsoft.com/office/drawing/2014/main" id="{B1C0F744-230F-6DFB-94A9-139F3C749F2E}"/>
                  </a:ext>
                </a:extLst>
              </p:cNvPr>
              <p:cNvSpPr txBox="1">
                <a:spLocks noRot="1" noChangeAspect="1" noMove="1" noResize="1" noEditPoints="1" noAdjustHandles="1" noChangeArrowheads="1" noChangeShapeType="1" noTextEdit="1"/>
              </p:cNvSpPr>
              <p:nvPr/>
            </p:nvSpPr>
            <p:spPr>
              <a:xfrm>
                <a:off x="2324043" y="2880940"/>
                <a:ext cx="181140" cy="276999"/>
              </a:xfrm>
              <a:prstGeom prst="rect">
                <a:avLst/>
              </a:prstGeom>
              <a:blipFill>
                <a:blip r:embed="rId9"/>
                <a:stretch>
                  <a:fillRect l="-30000" r="-30000" b="-66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A81D0CD-DEA2-7169-8064-5286B1C1BCF2}"/>
                  </a:ext>
                </a:extLst>
              </p:cNvPr>
              <p:cNvSpPr txBox="1"/>
              <p:nvPr/>
            </p:nvSpPr>
            <p:spPr>
              <a:xfrm>
                <a:off x="9440827" y="2820240"/>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tx1"/>
                          </a:solidFill>
                          <a:latin typeface="Cambria Math" panose="02040503050406030204" pitchFamily="18" charset="0"/>
                          <a:ea typeface="Cambria Math" panose="02040503050406030204" pitchFamily="18" charset="0"/>
                        </a:rPr>
                        <m:t>0</m:t>
                      </m:r>
                    </m:oMath>
                  </m:oMathPara>
                </a14:m>
                <a:endParaRPr lang="en-CA" dirty="0">
                  <a:solidFill>
                    <a:srgbClr val="FF0000"/>
                  </a:solidFill>
                </a:endParaRPr>
              </a:p>
            </p:txBody>
          </p:sp>
        </mc:Choice>
        <mc:Fallback xmlns="">
          <p:sp>
            <p:nvSpPr>
              <p:cNvPr id="50" name="TextBox 49">
                <a:extLst>
                  <a:ext uri="{FF2B5EF4-FFF2-40B4-BE49-F238E27FC236}">
                    <a16:creationId xmlns:a16="http://schemas.microsoft.com/office/drawing/2014/main" id="{3A81D0CD-DEA2-7169-8064-5286B1C1BCF2}"/>
                  </a:ext>
                </a:extLst>
              </p:cNvPr>
              <p:cNvSpPr txBox="1">
                <a:spLocks noRot="1" noChangeAspect="1" noMove="1" noResize="1" noEditPoints="1" noAdjustHandles="1" noChangeArrowheads="1" noChangeShapeType="1" noTextEdit="1"/>
              </p:cNvSpPr>
              <p:nvPr/>
            </p:nvSpPr>
            <p:spPr>
              <a:xfrm>
                <a:off x="9440827" y="2820240"/>
                <a:ext cx="181140" cy="276999"/>
              </a:xfrm>
              <a:prstGeom prst="rect">
                <a:avLst/>
              </a:prstGeom>
              <a:blipFill>
                <a:blip r:embed="rId10"/>
                <a:stretch>
                  <a:fillRect l="-34483" r="-31034" b="-6667"/>
                </a:stretch>
              </a:blipFill>
            </p:spPr>
            <p:txBody>
              <a:bodyPr/>
              <a:lstStyle/>
              <a:p>
                <a:r>
                  <a:rPr lang="en-CA">
                    <a:noFill/>
                  </a:rPr>
                  <a:t> </a:t>
                </a:r>
              </a:p>
            </p:txBody>
          </p:sp>
        </mc:Fallback>
      </mc:AlternateContent>
      <p:cxnSp>
        <p:nvCxnSpPr>
          <p:cNvPr id="51" name="Straight Connector 50">
            <a:extLst>
              <a:ext uri="{FF2B5EF4-FFF2-40B4-BE49-F238E27FC236}">
                <a16:creationId xmlns:a16="http://schemas.microsoft.com/office/drawing/2014/main" id="{B36D3788-B3A2-9838-7429-752BD57A114E}"/>
              </a:ext>
            </a:extLst>
          </p:cNvPr>
          <p:cNvCxnSpPr>
            <a:cxnSpLocks/>
          </p:cNvCxnSpPr>
          <p:nvPr/>
        </p:nvCxnSpPr>
        <p:spPr>
          <a:xfrm>
            <a:off x="6247824" y="4185786"/>
            <a:ext cx="0" cy="1896699"/>
          </a:xfrm>
          <a:prstGeom prst="line">
            <a:avLst/>
          </a:prstGeom>
          <a:ln w="38100"/>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281009C-31A5-A426-BA7D-859511C01595}"/>
                  </a:ext>
                </a:extLst>
              </p:cNvPr>
              <p:cNvSpPr txBox="1"/>
              <p:nvPr/>
            </p:nvSpPr>
            <p:spPr>
              <a:xfrm>
                <a:off x="3514420" y="6261961"/>
                <a:ext cx="54809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i="1" smtClean="0">
                          <a:latin typeface="Cambria Math" panose="02040503050406030204" pitchFamily="18" charset="0"/>
                          <a:ea typeface="Cambria Math" panose="02040503050406030204" pitchFamily="18" charset="0"/>
                        </a:rPr>
                        <m:t>𝒯ℱ</m:t>
                      </m:r>
                      <m:d>
                        <m:dPr>
                          <m:ctrlPr>
                            <a:rPr lang="en-CA" sz="2400" b="0" i="1" smtClean="0">
                              <a:latin typeface="Cambria Math" panose="02040503050406030204" pitchFamily="18" charset="0"/>
                              <a:ea typeface="Cambria Math" panose="02040503050406030204" pitchFamily="18" charset="0"/>
                            </a:rPr>
                          </m:ctrlPr>
                        </m:dPr>
                        <m:e>
                          <m:func>
                            <m:funcPr>
                              <m:ctrlPr>
                                <a:rPr lang="en-CA" sz="2400" b="0" i="1" smtClean="0">
                                  <a:latin typeface="Cambria Math" panose="02040503050406030204" pitchFamily="18" charset="0"/>
                                  <a:ea typeface="Cambria Math" panose="02040503050406030204" pitchFamily="18" charset="0"/>
                                </a:rPr>
                              </m:ctrlPr>
                            </m:funcPr>
                            <m:fName>
                              <m:r>
                                <m:rPr>
                                  <m:sty m:val="p"/>
                                </m:rPr>
                                <a:rPr lang="en-CA" sz="2400" b="0" i="0" smtClean="0">
                                  <a:latin typeface="Cambria Math" panose="02040503050406030204" pitchFamily="18" charset="0"/>
                                  <a:ea typeface="Cambria Math" panose="02040503050406030204" pitchFamily="18" charset="0"/>
                                </a:rPr>
                                <m:t>sin</m:t>
                              </m:r>
                            </m:fName>
                            <m:e>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2</m:t>
                                  </m:r>
                                  <m:r>
                                    <a:rPr lang="en-CA" sz="2400" b="0" i="1" smtClean="0">
                                      <a:latin typeface="Cambria Math" panose="02040503050406030204" pitchFamily="18" charset="0"/>
                                      <a:ea typeface="Cambria Math" panose="02040503050406030204" pitchFamily="18" charset="0"/>
                                    </a:rPr>
                                    <m:t>𝜋</m:t>
                                  </m:r>
                                  <m:acc>
                                    <m:accPr>
                                      <m:chr m:val="⃗"/>
                                      <m:ctrlPr>
                                        <a:rPr lang="en-CA" sz="2400" b="0" i="1" smtClean="0">
                                          <a:latin typeface="Cambria Math" panose="02040503050406030204" pitchFamily="18" charset="0"/>
                                          <a:ea typeface="Cambria Math" panose="02040503050406030204" pitchFamily="18" charset="0"/>
                                        </a:rPr>
                                      </m:ctrlPr>
                                    </m:accPr>
                                    <m:e>
                                      <m:r>
                                        <a:rPr lang="en-CA" sz="2400" b="0" i="1" smtClean="0">
                                          <a:latin typeface="Cambria Math" panose="02040503050406030204" pitchFamily="18" charset="0"/>
                                          <a:ea typeface="Cambria Math" panose="02040503050406030204" pitchFamily="18" charset="0"/>
                                        </a:rPr>
                                        <m:t>𝑔</m:t>
                                      </m:r>
                                    </m:e>
                                  </m:acc>
                                  <m:r>
                                    <a:rPr lang="en-CA" sz="2400" i="1">
                                      <a:latin typeface="Cambria Math" panose="02040503050406030204" pitchFamily="18" charset="0"/>
                                      <a:ea typeface="Cambria Math" panose="02040503050406030204" pitchFamily="18" charset="0"/>
                                    </a:rPr>
                                    <m:t>⋅</m:t>
                                  </m:r>
                                  <m:acc>
                                    <m:accPr>
                                      <m:chr m:val="⃗"/>
                                      <m:ctrlPr>
                                        <a:rPr lang="en-CA" sz="2400" i="1" smtClean="0">
                                          <a:latin typeface="Cambria Math" panose="02040503050406030204" pitchFamily="18" charset="0"/>
                                          <a:ea typeface="Cambria Math" panose="02040503050406030204" pitchFamily="18" charset="0"/>
                                        </a:rPr>
                                      </m:ctrlPr>
                                    </m:accPr>
                                    <m:e>
                                      <m:r>
                                        <a:rPr lang="en-CA" sz="2400" b="0" i="1" smtClean="0">
                                          <a:latin typeface="Cambria Math" panose="02040503050406030204" pitchFamily="18" charset="0"/>
                                          <a:ea typeface="Cambria Math" panose="02040503050406030204" pitchFamily="18" charset="0"/>
                                        </a:rPr>
                                        <m:t>𝑟</m:t>
                                      </m:r>
                                    </m:e>
                                  </m:acc>
                                </m:e>
                              </m:d>
                            </m:e>
                          </m:func>
                        </m:e>
                      </m:d>
                      <m:r>
                        <a:rPr lang="en-CA" sz="2400" b="0" i="1" smtClean="0">
                          <a:latin typeface="Cambria Math" panose="02040503050406030204" pitchFamily="18" charset="0"/>
                          <a:ea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𝛿</m:t>
                      </m:r>
                      <m:d>
                        <m:dPr>
                          <m:ctrlPr>
                            <a:rPr lang="en-CA" sz="2400" b="0" i="1" smtClean="0">
                              <a:latin typeface="Cambria Math" panose="02040503050406030204" pitchFamily="18" charset="0"/>
                              <a:ea typeface="Cambria Math" panose="02040503050406030204" pitchFamily="18" charset="0"/>
                            </a:rPr>
                          </m:ctrlPr>
                        </m:dPr>
                        <m:e>
                          <m:acc>
                            <m:accPr>
                              <m:chr m:val="⃗"/>
                              <m:ctrlPr>
                                <a:rPr lang="en-CA" sz="2400" b="0" i="1" smtClean="0">
                                  <a:latin typeface="Cambria Math" panose="02040503050406030204" pitchFamily="18" charset="0"/>
                                  <a:ea typeface="Cambria Math" panose="02040503050406030204" pitchFamily="18" charset="0"/>
                                </a:rPr>
                              </m:ctrlPr>
                            </m:accPr>
                            <m:e>
                              <m:r>
                                <a:rPr lang="en-CA" sz="2400" b="0" i="1" smtClean="0">
                                  <a:latin typeface="Cambria Math" panose="02040503050406030204" pitchFamily="18" charset="0"/>
                                  <a:ea typeface="Cambria Math" panose="02040503050406030204" pitchFamily="18" charset="0"/>
                                </a:rPr>
                                <m:t>𝜈</m:t>
                              </m:r>
                            </m:e>
                          </m:acc>
                          <m:r>
                            <a:rPr lang="en-CA" sz="2400" b="0" i="1" smtClean="0">
                              <a:latin typeface="Cambria Math" panose="02040503050406030204" pitchFamily="18" charset="0"/>
                              <a:ea typeface="Cambria Math" panose="02040503050406030204" pitchFamily="18" charset="0"/>
                            </a:rPr>
                            <m:t>−</m:t>
                          </m:r>
                          <m:acc>
                            <m:accPr>
                              <m:chr m:val="⃗"/>
                              <m:ctrlPr>
                                <a:rPr lang="en-CA" sz="2400" b="0" i="1" smtClean="0">
                                  <a:latin typeface="Cambria Math" panose="02040503050406030204" pitchFamily="18" charset="0"/>
                                  <a:ea typeface="Cambria Math" panose="02040503050406030204" pitchFamily="18" charset="0"/>
                                </a:rPr>
                              </m:ctrlPr>
                            </m:accPr>
                            <m:e>
                              <m:r>
                                <a:rPr lang="en-CA" sz="2400" b="0" i="1" smtClean="0">
                                  <a:latin typeface="Cambria Math" panose="02040503050406030204" pitchFamily="18" charset="0"/>
                                  <a:ea typeface="Cambria Math" panose="02040503050406030204" pitchFamily="18" charset="0"/>
                                </a:rPr>
                                <m:t>𝑔</m:t>
                              </m:r>
                            </m:e>
                          </m:acc>
                        </m:e>
                      </m:d>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𝛿</m:t>
                      </m:r>
                      <m:r>
                        <a:rPr lang="en-CA" sz="2400" b="0" i="1" smtClean="0">
                          <a:latin typeface="Cambria Math" panose="02040503050406030204" pitchFamily="18" charset="0"/>
                          <a:ea typeface="Cambria Math" panose="02040503050406030204" pitchFamily="18" charset="0"/>
                        </a:rPr>
                        <m:t>(</m:t>
                      </m:r>
                      <m:acc>
                        <m:accPr>
                          <m:chr m:val="⃗"/>
                          <m:ctrlPr>
                            <a:rPr lang="en-CA" sz="2400" b="0" i="1" smtClean="0">
                              <a:latin typeface="Cambria Math" panose="02040503050406030204" pitchFamily="18" charset="0"/>
                              <a:ea typeface="Cambria Math" panose="02040503050406030204" pitchFamily="18" charset="0"/>
                            </a:rPr>
                          </m:ctrlPr>
                        </m:accPr>
                        <m:e>
                          <m:r>
                            <a:rPr lang="en-CA" sz="2400" b="0" i="1" smtClean="0">
                              <a:latin typeface="Cambria Math" panose="02040503050406030204" pitchFamily="18" charset="0"/>
                              <a:ea typeface="Cambria Math" panose="02040503050406030204" pitchFamily="18" charset="0"/>
                            </a:rPr>
                            <m:t>𝜈</m:t>
                          </m:r>
                        </m:e>
                      </m:acc>
                      <m:r>
                        <a:rPr lang="en-CA" sz="2400" b="0" i="1" smtClean="0">
                          <a:latin typeface="Cambria Math" panose="02040503050406030204" pitchFamily="18" charset="0"/>
                          <a:ea typeface="Cambria Math" panose="02040503050406030204" pitchFamily="18" charset="0"/>
                        </a:rPr>
                        <m:t>+</m:t>
                      </m:r>
                      <m:acc>
                        <m:accPr>
                          <m:chr m:val="⃗"/>
                          <m:ctrlPr>
                            <a:rPr lang="en-CA" sz="2400" b="0" i="1" smtClean="0">
                              <a:latin typeface="Cambria Math" panose="02040503050406030204" pitchFamily="18" charset="0"/>
                              <a:ea typeface="Cambria Math" panose="02040503050406030204" pitchFamily="18" charset="0"/>
                            </a:rPr>
                          </m:ctrlPr>
                        </m:accPr>
                        <m:e>
                          <m:r>
                            <a:rPr lang="en-CA" sz="2400" b="0" i="1" smtClean="0">
                              <a:latin typeface="Cambria Math" panose="02040503050406030204" pitchFamily="18" charset="0"/>
                              <a:ea typeface="Cambria Math" panose="02040503050406030204" pitchFamily="18" charset="0"/>
                            </a:rPr>
                            <m:t>𝑔</m:t>
                          </m:r>
                        </m:e>
                      </m:acc>
                      <m:r>
                        <a:rPr lang="en-CA" sz="2400" b="0" i="1" smtClean="0">
                          <a:latin typeface="Cambria Math" panose="02040503050406030204" pitchFamily="18" charset="0"/>
                          <a:ea typeface="Cambria Math" panose="02040503050406030204" pitchFamily="18" charset="0"/>
                        </a:rPr>
                        <m:t>)</m:t>
                      </m:r>
                    </m:oMath>
                  </m:oMathPara>
                </a14:m>
                <a:endParaRPr lang="en-CA" sz="2400" dirty="0"/>
              </a:p>
            </p:txBody>
          </p:sp>
        </mc:Choice>
        <mc:Fallback xmlns="">
          <p:sp>
            <p:nvSpPr>
              <p:cNvPr id="52" name="TextBox 51">
                <a:extLst>
                  <a:ext uri="{FF2B5EF4-FFF2-40B4-BE49-F238E27FC236}">
                    <a16:creationId xmlns:a16="http://schemas.microsoft.com/office/drawing/2014/main" id="{D281009C-31A5-A426-BA7D-859511C01595}"/>
                  </a:ext>
                </a:extLst>
              </p:cNvPr>
              <p:cNvSpPr txBox="1">
                <a:spLocks noRot="1" noChangeAspect="1" noMove="1" noResize="1" noEditPoints="1" noAdjustHandles="1" noChangeArrowheads="1" noChangeShapeType="1" noTextEdit="1"/>
              </p:cNvSpPr>
              <p:nvPr/>
            </p:nvSpPr>
            <p:spPr>
              <a:xfrm>
                <a:off x="3514420" y="6261961"/>
                <a:ext cx="5480924" cy="369332"/>
              </a:xfrm>
              <a:prstGeom prst="rect">
                <a:avLst/>
              </a:prstGeom>
              <a:blipFill>
                <a:blip r:embed="rId11"/>
                <a:stretch>
                  <a:fillRect l="-890" t="-36066" r="-5562" b="-34426"/>
                </a:stretch>
              </a:blipFill>
            </p:spPr>
            <p:txBody>
              <a:bodyPr/>
              <a:lstStyle/>
              <a:p>
                <a:r>
                  <a:rPr lang="en-CA">
                    <a:noFill/>
                  </a:rPr>
                  <a:t> </a:t>
                </a:r>
              </a:p>
            </p:txBody>
          </p:sp>
        </mc:Fallback>
      </mc:AlternateContent>
      <p:sp>
        <p:nvSpPr>
          <p:cNvPr id="53" name="TextBox 52">
            <a:extLst>
              <a:ext uri="{FF2B5EF4-FFF2-40B4-BE49-F238E27FC236}">
                <a16:creationId xmlns:a16="http://schemas.microsoft.com/office/drawing/2014/main" id="{3AA1F119-007F-7A80-7A1A-853B1AAA3B28}"/>
              </a:ext>
            </a:extLst>
          </p:cNvPr>
          <p:cNvSpPr txBox="1"/>
          <p:nvPr/>
        </p:nvSpPr>
        <p:spPr>
          <a:xfrm>
            <a:off x="299062" y="253300"/>
            <a:ext cx="5307287"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Fourier transform</a:t>
            </a:r>
          </a:p>
        </p:txBody>
      </p:sp>
    </p:spTree>
    <p:extLst>
      <p:ext uri="{BB962C8B-B14F-4D97-AF65-F5344CB8AC3E}">
        <p14:creationId xmlns:p14="http://schemas.microsoft.com/office/powerpoint/2010/main" val="458027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2" descr="17-12-22-7M2.bin.tif">
            <a:extLst>
              <a:ext uri="{FF2B5EF4-FFF2-40B4-BE49-F238E27FC236}">
                <a16:creationId xmlns:a16="http://schemas.microsoft.com/office/drawing/2014/main" id="{AA5E9256-A586-816A-AADB-901727E8C79A}"/>
              </a:ext>
            </a:extLst>
          </p:cNvPr>
          <p:cNvPicPr>
            <a:picLocks noChangeAspect="1"/>
          </p:cNvPicPr>
          <p:nvPr/>
        </p:nvPicPr>
        <p:blipFill>
          <a:blip r:embed="rId2"/>
          <a:stretch>
            <a:fillRect/>
          </a:stretch>
        </p:blipFill>
        <p:spPr>
          <a:xfrm rot="5400000">
            <a:off x="1052358" y="1427752"/>
            <a:ext cx="4304160" cy="4304161"/>
          </a:xfrm>
          <a:prstGeom prst="rect">
            <a:avLst/>
          </a:prstGeom>
        </p:spPr>
      </p:pic>
      <p:cxnSp>
        <p:nvCxnSpPr>
          <p:cNvPr id="6" name="Connecteur droit 46">
            <a:extLst>
              <a:ext uri="{FF2B5EF4-FFF2-40B4-BE49-F238E27FC236}">
                <a16:creationId xmlns:a16="http://schemas.microsoft.com/office/drawing/2014/main" id="{E0CCB0A7-3454-B321-46FE-0602B705C6EC}"/>
              </a:ext>
            </a:extLst>
          </p:cNvPr>
          <p:cNvCxnSpPr>
            <a:cxnSpLocks/>
          </p:cNvCxnSpPr>
          <p:nvPr/>
        </p:nvCxnSpPr>
        <p:spPr>
          <a:xfrm>
            <a:off x="1178416" y="5494700"/>
            <a:ext cx="503650" cy="1"/>
          </a:xfrm>
          <a:prstGeom prst="line">
            <a:avLst/>
          </a:prstGeom>
          <a:ln w="63500">
            <a:solidFill>
              <a:srgbClr val="FFFF00"/>
            </a:solidFill>
          </a:ln>
        </p:spPr>
        <p:style>
          <a:lnRef idx="2">
            <a:schemeClr val="accent1"/>
          </a:lnRef>
          <a:fillRef idx="0">
            <a:schemeClr val="accent1"/>
          </a:fillRef>
          <a:effectRef idx="1">
            <a:schemeClr val="accent1"/>
          </a:effectRef>
          <a:fontRef idx="minor">
            <a:schemeClr val="tx1"/>
          </a:fontRef>
        </p:style>
      </p:cxnSp>
      <p:sp>
        <p:nvSpPr>
          <p:cNvPr id="7" name="ZoneTexte 48">
            <a:extLst>
              <a:ext uri="{FF2B5EF4-FFF2-40B4-BE49-F238E27FC236}">
                <a16:creationId xmlns:a16="http://schemas.microsoft.com/office/drawing/2014/main" id="{912E74E7-6D58-892F-7F95-6A439178A4F5}"/>
              </a:ext>
            </a:extLst>
          </p:cNvPr>
          <p:cNvSpPr txBox="1"/>
          <p:nvPr/>
        </p:nvSpPr>
        <p:spPr>
          <a:xfrm>
            <a:off x="1094220" y="5165441"/>
            <a:ext cx="583259" cy="307777"/>
          </a:xfrm>
          <a:prstGeom prst="rect">
            <a:avLst/>
          </a:prstGeom>
          <a:noFill/>
        </p:spPr>
        <p:txBody>
          <a:bodyPr wrap="square" rtlCol="0">
            <a:spAutoFit/>
          </a:bodyPr>
          <a:lstStyle/>
          <a:p>
            <a:r>
              <a:rPr lang="fr-FR" sz="1400" b="1" dirty="0">
                <a:solidFill>
                  <a:srgbClr val="FFFF00"/>
                </a:solidFill>
              </a:rPr>
              <a:t>1 nm</a:t>
            </a:r>
          </a:p>
        </p:txBody>
      </p:sp>
      <p:pic>
        <p:nvPicPr>
          <p:cNvPr id="9" name="Image 6" descr="FT HREM910kx CONTRAST.png">
            <a:extLst>
              <a:ext uri="{FF2B5EF4-FFF2-40B4-BE49-F238E27FC236}">
                <a16:creationId xmlns:a16="http://schemas.microsoft.com/office/drawing/2014/main" id="{7A4B6533-2A72-A079-FEC9-55FD604418BD}"/>
              </a:ext>
            </a:extLst>
          </p:cNvPr>
          <p:cNvPicPr>
            <a:picLocks noChangeAspect="1"/>
          </p:cNvPicPr>
          <p:nvPr/>
        </p:nvPicPr>
        <p:blipFill>
          <a:blip r:embed="rId3"/>
          <a:srcRect l="21949" t="10154" r="19156" b="10175"/>
          <a:stretch>
            <a:fillRect/>
          </a:stretch>
        </p:blipFill>
        <p:spPr>
          <a:xfrm>
            <a:off x="6591511" y="1406268"/>
            <a:ext cx="4334580" cy="4325644"/>
          </a:xfrm>
          <a:prstGeom prst="rect">
            <a:avLst/>
          </a:prstGeom>
        </p:spPr>
      </p:pic>
      <p:sp>
        <p:nvSpPr>
          <p:cNvPr id="10" name="TextBox 9">
            <a:extLst>
              <a:ext uri="{FF2B5EF4-FFF2-40B4-BE49-F238E27FC236}">
                <a16:creationId xmlns:a16="http://schemas.microsoft.com/office/drawing/2014/main" id="{418D8780-CED4-5653-6381-9E585B5B2C77}"/>
              </a:ext>
            </a:extLst>
          </p:cNvPr>
          <p:cNvSpPr txBox="1"/>
          <p:nvPr/>
        </p:nvSpPr>
        <p:spPr>
          <a:xfrm>
            <a:off x="299062" y="253300"/>
            <a:ext cx="5307287"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Fourier transform</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43D91C3-6703-4A5E-191F-DDE1A41F4AB3}"/>
                  </a:ext>
                </a:extLst>
              </p:cNvPr>
              <p:cNvSpPr txBox="1"/>
              <p:nvPr/>
            </p:nvSpPr>
            <p:spPr>
              <a:xfrm>
                <a:off x="2336732" y="6045249"/>
                <a:ext cx="1609736" cy="369909"/>
              </a:xfrm>
              <a:prstGeom prst="rect">
                <a:avLst/>
              </a:prstGeom>
              <a:noFill/>
            </p:spPr>
            <p:txBody>
              <a:bodyPr wrap="none" rtlCol="0">
                <a:spAutoFit/>
              </a:bodyPr>
              <a:lstStyle/>
              <a:p>
                <a:r>
                  <a:rPr lang="en-CA" dirty="0"/>
                  <a:t>Si </a:t>
                </a:r>
                <a14:m>
                  <m:oMath xmlns:m="http://schemas.openxmlformats.org/officeDocument/2006/math">
                    <m:r>
                      <a:rPr lang="en-CA" i="1" dirty="0" smtClean="0">
                        <a:latin typeface="Cambria Math" panose="02040503050406030204" pitchFamily="18" charset="0"/>
                      </a:rPr>
                      <m:t>(1</m:t>
                    </m:r>
                    <m:acc>
                      <m:accPr>
                        <m:chr m:val="̅"/>
                        <m:ctrlPr>
                          <a:rPr lang="en-CA" i="1" dirty="0" smtClean="0">
                            <a:latin typeface="Cambria Math" panose="02040503050406030204" pitchFamily="18" charset="0"/>
                          </a:rPr>
                        </m:ctrlPr>
                      </m:accPr>
                      <m:e>
                        <m:r>
                          <a:rPr lang="en-CA" b="0" i="1" dirty="0" smtClean="0">
                            <a:latin typeface="Cambria Math" panose="02040503050406030204" pitchFamily="18" charset="0"/>
                          </a:rPr>
                          <m:t>1</m:t>
                        </m:r>
                      </m:e>
                    </m:acc>
                    <m:r>
                      <a:rPr lang="en-CA" i="1" dirty="0" smtClean="0">
                        <a:latin typeface="Cambria Math" panose="02040503050406030204" pitchFamily="18" charset="0"/>
                      </a:rPr>
                      <m:t>0)</m:t>
                    </m:r>
                  </m:oMath>
                </a14:m>
                <a:r>
                  <a:rPr lang="en-CA" dirty="0"/>
                  <a:t> lattice</a:t>
                </a:r>
              </a:p>
            </p:txBody>
          </p:sp>
        </mc:Choice>
        <mc:Fallback>
          <p:sp>
            <p:nvSpPr>
              <p:cNvPr id="11" name="TextBox 10">
                <a:extLst>
                  <a:ext uri="{FF2B5EF4-FFF2-40B4-BE49-F238E27FC236}">
                    <a16:creationId xmlns:a16="http://schemas.microsoft.com/office/drawing/2014/main" id="{A43D91C3-6703-4A5E-191F-DDE1A41F4AB3}"/>
                  </a:ext>
                </a:extLst>
              </p:cNvPr>
              <p:cNvSpPr txBox="1">
                <a:spLocks noRot="1" noChangeAspect="1" noMove="1" noResize="1" noEditPoints="1" noAdjustHandles="1" noChangeArrowheads="1" noChangeShapeType="1" noTextEdit="1"/>
              </p:cNvSpPr>
              <p:nvPr/>
            </p:nvSpPr>
            <p:spPr>
              <a:xfrm>
                <a:off x="2336732" y="6045249"/>
                <a:ext cx="1609736" cy="369909"/>
              </a:xfrm>
              <a:prstGeom prst="rect">
                <a:avLst/>
              </a:prstGeom>
              <a:blipFill>
                <a:blip r:embed="rId4"/>
                <a:stretch>
                  <a:fillRect l="-3030" t="-8333" r="-3030" b="-28333"/>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6EE023CA-DD96-5A80-B5EB-094685C74E86}"/>
              </a:ext>
            </a:extLst>
          </p:cNvPr>
          <p:cNvSpPr txBox="1"/>
          <p:nvPr/>
        </p:nvSpPr>
        <p:spPr>
          <a:xfrm>
            <a:off x="7344407" y="6086797"/>
            <a:ext cx="2828788" cy="369332"/>
          </a:xfrm>
          <a:prstGeom prst="rect">
            <a:avLst/>
          </a:prstGeom>
          <a:noFill/>
        </p:spPr>
        <p:txBody>
          <a:bodyPr wrap="none" rtlCol="0">
            <a:spAutoFit/>
          </a:bodyPr>
          <a:lstStyle/>
          <a:p>
            <a:r>
              <a:rPr lang="en-CA" dirty="0"/>
              <a:t>Fourier Transform (cropped)</a:t>
            </a:r>
          </a:p>
        </p:txBody>
      </p:sp>
      <p:sp>
        <p:nvSpPr>
          <p:cNvPr id="2" name="TextBox 1">
            <a:extLst>
              <a:ext uri="{FF2B5EF4-FFF2-40B4-BE49-F238E27FC236}">
                <a16:creationId xmlns:a16="http://schemas.microsoft.com/office/drawing/2014/main" id="{C9A130C6-7639-CFD5-FE18-D7FC69752DD4}"/>
              </a:ext>
            </a:extLst>
          </p:cNvPr>
          <p:cNvSpPr txBox="1"/>
          <p:nvPr/>
        </p:nvSpPr>
        <p:spPr>
          <a:xfrm>
            <a:off x="8691073" y="3579832"/>
            <a:ext cx="276038" cy="307777"/>
          </a:xfrm>
          <a:prstGeom prst="rect">
            <a:avLst/>
          </a:prstGeom>
          <a:noFill/>
        </p:spPr>
        <p:txBody>
          <a:bodyPr wrap="none" rtlCol="0">
            <a:spAutoFit/>
          </a:bodyPr>
          <a:lstStyle/>
          <a:p>
            <a:r>
              <a:rPr lang="en-CA" sz="1400" b="1" dirty="0">
                <a:solidFill>
                  <a:srgbClr val="FFC000"/>
                </a:solidFill>
              </a:rPr>
              <a:t>0</a:t>
            </a:r>
          </a:p>
        </p:txBody>
      </p:sp>
      <p:sp>
        <p:nvSpPr>
          <p:cNvPr id="3" name="TextBox 2">
            <a:extLst>
              <a:ext uri="{FF2B5EF4-FFF2-40B4-BE49-F238E27FC236}">
                <a16:creationId xmlns:a16="http://schemas.microsoft.com/office/drawing/2014/main" id="{B4024B5F-42E0-58CE-EF73-7F3EAE1D1212}"/>
              </a:ext>
            </a:extLst>
          </p:cNvPr>
          <p:cNvSpPr txBox="1"/>
          <p:nvPr/>
        </p:nvSpPr>
        <p:spPr>
          <a:xfrm>
            <a:off x="9058542" y="3733720"/>
            <a:ext cx="1005272" cy="523220"/>
          </a:xfrm>
          <a:prstGeom prst="rect">
            <a:avLst/>
          </a:prstGeom>
          <a:noFill/>
        </p:spPr>
        <p:txBody>
          <a:bodyPr wrap="square" rtlCol="0">
            <a:spAutoFit/>
          </a:bodyPr>
          <a:lstStyle/>
          <a:p>
            <a:pPr algn="ctr"/>
            <a:r>
              <a:rPr lang="en-CA" sz="1400" b="1" dirty="0">
                <a:solidFill>
                  <a:srgbClr val="FFC000"/>
                </a:solidFill>
              </a:rPr>
              <a:t>Low frequency</a:t>
            </a:r>
          </a:p>
        </p:txBody>
      </p:sp>
      <p:sp>
        <p:nvSpPr>
          <p:cNvPr id="4" name="TextBox 3">
            <a:extLst>
              <a:ext uri="{FF2B5EF4-FFF2-40B4-BE49-F238E27FC236}">
                <a16:creationId xmlns:a16="http://schemas.microsoft.com/office/drawing/2014/main" id="{F4379654-4849-1E91-AFBF-F518534E70A6}"/>
              </a:ext>
            </a:extLst>
          </p:cNvPr>
          <p:cNvSpPr txBox="1"/>
          <p:nvPr/>
        </p:nvSpPr>
        <p:spPr>
          <a:xfrm>
            <a:off x="9970291" y="2765690"/>
            <a:ext cx="1062330" cy="523220"/>
          </a:xfrm>
          <a:prstGeom prst="rect">
            <a:avLst/>
          </a:prstGeom>
          <a:noFill/>
        </p:spPr>
        <p:txBody>
          <a:bodyPr wrap="square" rtlCol="0">
            <a:spAutoFit/>
          </a:bodyPr>
          <a:lstStyle/>
          <a:p>
            <a:pPr algn="ctr"/>
            <a:r>
              <a:rPr lang="en-CA" sz="1400" b="1" dirty="0">
                <a:solidFill>
                  <a:srgbClr val="FFC000"/>
                </a:solidFill>
              </a:rPr>
              <a:t>High frequency</a:t>
            </a:r>
          </a:p>
        </p:txBody>
      </p:sp>
      <p:cxnSp>
        <p:nvCxnSpPr>
          <p:cNvPr id="13" name="Straight Arrow Connector 12">
            <a:extLst>
              <a:ext uri="{FF2B5EF4-FFF2-40B4-BE49-F238E27FC236}">
                <a16:creationId xmlns:a16="http://schemas.microsoft.com/office/drawing/2014/main" id="{719458AA-4237-619C-D3BB-4DD3E8D8D5DC}"/>
              </a:ext>
            </a:extLst>
          </p:cNvPr>
          <p:cNvCxnSpPr>
            <a:cxnSpLocks/>
            <a:endCxn id="9" idx="3"/>
          </p:cNvCxnSpPr>
          <p:nvPr/>
        </p:nvCxnSpPr>
        <p:spPr>
          <a:xfrm>
            <a:off x="8758801" y="3569090"/>
            <a:ext cx="2167290" cy="0"/>
          </a:xfrm>
          <a:prstGeom prst="straightConnector1">
            <a:avLst/>
          </a:prstGeom>
          <a:ln w="57150">
            <a:solidFill>
              <a:srgbClr val="FFC000"/>
            </a:solidFill>
            <a:prstDash val="sys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09452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2" descr="17-12-22-7M2.bin.tif">
            <a:extLst>
              <a:ext uri="{FF2B5EF4-FFF2-40B4-BE49-F238E27FC236}">
                <a16:creationId xmlns:a16="http://schemas.microsoft.com/office/drawing/2014/main" id="{AA5E9256-A586-816A-AADB-901727E8C79A}"/>
              </a:ext>
            </a:extLst>
          </p:cNvPr>
          <p:cNvPicPr>
            <a:picLocks noChangeAspect="1"/>
          </p:cNvPicPr>
          <p:nvPr/>
        </p:nvPicPr>
        <p:blipFill>
          <a:blip r:embed="rId2"/>
          <a:stretch>
            <a:fillRect/>
          </a:stretch>
        </p:blipFill>
        <p:spPr>
          <a:xfrm rot="5400000">
            <a:off x="1052358" y="1427752"/>
            <a:ext cx="4304160" cy="4304161"/>
          </a:xfrm>
          <a:prstGeom prst="rect">
            <a:avLst/>
          </a:prstGeom>
        </p:spPr>
      </p:pic>
      <p:cxnSp>
        <p:nvCxnSpPr>
          <p:cNvPr id="6" name="Connecteur droit 46">
            <a:extLst>
              <a:ext uri="{FF2B5EF4-FFF2-40B4-BE49-F238E27FC236}">
                <a16:creationId xmlns:a16="http://schemas.microsoft.com/office/drawing/2014/main" id="{E0CCB0A7-3454-B321-46FE-0602B705C6EC}"/>
              </a:ext>
            </a:extLst>
          </p:cNvPr>
          <p:cNvCxnSpPr>
            <a:cxnSpLocks/>
          </p:cNvCxnSpPr>
          <p:nvPr/>
        </p:nvCxnSpPr>
        <p:spPr>
          <a:xfrm>
            <a:off x="1178416" y="5494700"/>
            <a:ext cx="503650" cy="1"/>
          </a:xfrm>
          <a:prstGeom prst="line">
            <a:avLst/>
          </a:prstGeom>
          <a:ln w="63500">
            <a:solidFill>
              <a:srgbClr val="FFFF00"/>
            </a:solidFill>
          </a:ln>
        </p:spPr>
        <p:style>
          <a:lnRef idx="2">
            <a:schemeClr val="accent1"/>
          </a:lnRef>
          <a:fillRef idx="0">
            <a:schemeClr val="accent1"/>
          </a:fillRef>
          <a:effectRef idx="1">
            <a:schemeClr val="accent1"/>
          </a:effectRef>
          <a:fontRef idx="minor">
            <a:schemeClr val="tx1"/>
          </a:fontRef>
        </p:style>
      </p:cxnSp>
      <p:sp>
        <p:nvSpPr>
          <p:cNvPr id="7" name="ZoneTexte 48">
            <a:extLst>
              <a:ext uri="{FF2B5EF4-FFF2-40B4-BE49-F238E27FC236}">
                <a16:creationId xmlns:a16="http://schemas.microsoft.com/office/drawing/2014/main" id="{912E74E7-6D58-892F-7F95-6A439178A4F5}"/>
              </a:ext>
            </a:extLst>
          </p:cNvPr>
          <p:cNvSpPr txBox="1"/>
          <p:nvPr/>
        </p:nvSpPr>
        <p:spPr>
          <a:xfrm>
            <a:off x="1094220" y="5165441"/>
            <a:ext cx="583259" cy="307777"/>
          </a:xfrm>
          <a:prstGeom prst="rect">
            <a:avLst/>
          </a:prstGeom>
          <a:noFill/>
        </p:spPr>
        <p:txBody>
          <a:bodyPr wrap="square" rtlCol="0">
            <a:spAutoFit/>
          </a:bodyPr>
          <a:lstStyle/>
          <a:p>
            <a:r>
              <a:rPr lang="fr-FR" sz="1400" b="1" dirty="0">
                <a:solidFill>
                  <a:srgbClr val="FFFF00"/>
                </a:solidFill>
              </a:rPr>
              <a:t>1 nm</a:t>
            </a:r>
          </a:p>
        </p:txBody>
      </p:sp>
      <p:pic>
        <p:nvPicPr>
          <p:cNvPr id="9" name="Image 6" descr="FT HREM910kx CONTRAST.png">
            <a:extLst>
              <a:ext uri="{FF2B5EF4-FFF2-40B4-BE49-F238E27FC236}">
                <a16:creationId xmlns:a16="http://schemas.microsoft.com/office/drawing/2014/main" id="{7A4B6533-2A72-A079-FEC9-55FD604418BD}"/>
              </a:ext>
            </a:extLst>
          </p:cNvPr>
          <p:cNvPicPr>
            <a:picLocks noChangeAspect="1"/>
          </p:cNvPicPr>
          <p:nvPr/>
        </p:nvPicPr>
        <p:blipFill>
          <a:blip r:embed="rId3"/>
          <a:srcRect l="21949" t="10154" r="19156" b="10175"/>
          <a:stretch>
            <a:fillRect/>
          </a:stretch>
        </p:blipFill>
        <p:spPr>
          <a:xfrm>
            <a:off x="6591511" y="1406268"/>
            <a:ext cx="4334580" cy="4325644"/>
          </a:xfrm>
          <a:prstGeom prst="rect">
            <a:avLst/>
          </a:prstGeom>
        </p:spPr>
      </p:pic>
      <p:sp>
        <p:nvSpPr>
          <p:cNvPr id="10" name="TextBox 9">
            <a:extLst>
              <a:ext uri="{FF2B5EF4-FFF2-40B4-BE49-F238E27FC236}">
                <a16:creationId xmlns:a16="http://schemas.microsoft.com/office/drawing/2014/main" id="{418D8780-CED4-5653-6381-9E585B5B2C77}"/>
              </a:ext>
            </a:extLst>
          </p:cNvPr>
          <p:cNvSpPr txBox="1"/>
          <p:nvPr/>
        </p:nvSpPr>
        <p:spPr>
          <a:xfrm>
            <a:off x="299062" y="253300"/>
            <a:ext cx="5307287"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Fourier transform</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43D91C3-6703-4A5E-191F-DDE1A41F4AB3}"/>
                  </a:ext>
                </a:extLst>
              </p:cNvPr>
              <p:cNvSpPr txBox="1"/>
              <p:nvPr/>
            </p:nvSpPr>
            <p:spPr>
              <a:xfrm>
                <a:off x="2336732" y="6045249"/>
                <a:ext cx="1609736" cy="369909"/>
              </a:xfrm>
              <a:prstGeom prst="rect">
                <a:avLst/>
              </a:prstGeom>
              <a:noFill/>
            </p:spPr>
            <p:txBody>
              <a:bodyPr wrap="none" rtlCol="0">
                <a:spAutoFit/>
              </a:bodyPr>
              <a:lstStyle/>
              <a:p>
                <a:r>
                  <a:rPr lang="en-CA" dirty="0"/>
                  <a:t>Si </a:t>
                </a:r>
                <a14:m>
                  <m:oMath xmlns:m="http://schemas.openxmlformats.org/officeDocument/2006/math">
                    <m:r>
                      <a:rPr lang="en-CA" i="1" dirty="0" smtClean="0">
                        <a:latin typeface="Cambria Math" panose="02040503050406030204" pitchFamily="18" charset="0"/>
                      </a:rPr>
                      <m:t>(1</m:t>
                    </m:r>
                    <m:acc>
                      <m:accPr>
                        <m:chr m:val="̅"/>
                        <m:ctrlPr>
                          <a:rPr lang="en-CA" i="1" dirty="0" smtClean="0">
                            <a:latin typeface="Cambria Math" panose="02040503050406030204" pitchFamily="18" charset="0"/>
                          </a:rPr>
                        </m:ctrlPr>
                      </m:accPr>
                      <m:e>
                        <m:r>
                          <a:rPr lang="en-CA" b="0" i="1" dirty="0" smtClean="0">
                            <a:latin typeface="Cambria Math" panose="02040503050406030204" pitchFamily="18" charset="0"/>
                          </a:rPr>
                          <m:t>1</m:t>
                        </m:r>
                      </m:e>
                    </m:acc>
                    <m:r>
                      <a:rPr lang="en-CA" i="1" dirty="0" smtClean="0">
                        <a:latin typeface="Cambria Math" panose="02040503050406030204" pitchFamily="18" charset="0"/>
                      </a:rPr>
                      <m:t>0)</m:t>
                    </m:r>
                  </m:oMath>
                </a14:m>
                <a:r>
                  <a:rPr lang="en-CA" dirty="0"/>
                  <a:t> lattice</a:t>
                </a:r>
              </a:p>
            </p:txBody>
          </p:sp>
        </mc:Choice>
        <mc:Fallback>
          <p:sp>
            <p:nvSpPr>
              <p:cNvPr id="11" name="TextBox 10">
                <a:extLst>
                  <a:ext uri="{FF2B5EF4-FFF2-40B4-BE49-F238E27FC236}">
                    <a16:creationId xmlns:a16="http://schemas.microsoft.com/office/drawing/2014/main" id="{A43D91C3-6703-4A5E-191F-DDE1A41F4AB3}"/>
                  </a:ext>
                </a:extLst>
              </p:cNvPr>
              <p:cNvSpPr txBox="1">
                <a:spLocks noRot="1" noChangeAspect="1" noMove="1" noResize="1" noEditPoints="1" noAdjustHandles="1" noChangeArrowheads="1" noChangeShapeType="1" noTextEdit="1"/>
              </p:cNvSpPr>
              <p:nvPr/>
            </p:nvSpPr>
            <p:spPr>
              <a:xfrm>
                <a:off x="2336732" y="6045249"/>
                <a:ext cx="1609736" cy="369909"/>
              </a:xfrm>
              <a:prstGeom prst="rect">
                <a:avLst/>
              </a:prstGeom>
              <a:blipFill>
                <a:blip r:embed="rId4"/>
                <a:stretch>
                  <a:fillRect l="-3030" t="-8333" r="-3030" b="-28333"/>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6EE023CA-DD96-5A80-B5EB-094685C74E86}"/>
              </a:ext>
            </a:extLst>
          </p:cNvPr>
          <p:cNvSpPr txBox="1"/>
          <p:nvPr/>
        </p:nvSpPr>
        <p:spPr>
          <a:xfrm>
            <a:off x="7344407" y="6086797"/>
            <a:ext cx="2828788" cy="369332"/>
          </a:xfrm>
          <a:prstGeom prst="rect">
            <a:avLst/>
          </a:prstGeom>
          <a:noFill/>
        </p:spPr>
        <p:txBody>
          <a:bodyPr wrap="none" rtlCol="0">
            <a:spAutoFit/>
          </a:bodyPr>
          <a:lstStyle/>
          <a:p>
            <a:r>
              <a:rPr lang="en-CA" dirty="0"/>
              <a:t>Fourier Transform (cropped)</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DB9666D-FE24-D9DA-4611-90E1B976EB2D}"/>
                  </a:ext>
                </a:extLst>
              </p:cNvPr>
              <p:cNvSpPr txBox="1"/>
              <p:nvPr/>
            </p:nvSpPr>
            <p:spPr>
              <a:xfrm>
                <a:off x="8495623" y="3278168"/>
                <a:ext cx="546945"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1" dirty="0" smtClean="0">
                          <a:solidFill>
                            <a:srgbClr val="FFC000"/>
                          </a:solidFill>
                          <a:latin typeface="Cambria Math" panose="02040503050406030204" pitchFamily="18" charset="0"/>
                        </a:rPr>
                        <m:t>𝟎𝟎𝟎</m:t>
                      </m:r>
                    </m:oMath>
                  </m:oMathPara>
                </a14:m>
                <a:endParaRPr lang="en-CA" sz="1400" b="1" dirty="0">
                  <a:solidFill>
                    <a:srgbClr val="FFC000"/>
                  </a:solidFill>
                </a:endParaRPr>
              </a:p>
            </p:txBody>
          </p:sp>
        </mc:Choice>
        <mc:Fallback>
          <p:sp>
            <p:nvSpPr>
              <p:cNvPr id="2" name="TextBox 1">
                <a:extLst>
                  <a:ext uri="{FF2B5EF4-FFF2-40B4-BE49-F238E27FC236}">
                    <a16:creationId xmlns:a16="http://schemas.microsoft.com/office/drawing/2014/main" id="{BDB9666D-FE24-D9DA-4611-90E1B976EB2D}"/>
                  </a:ext>
                </a:extLst>
              </p:cNvPr>
              <p:cNvSpPr txBox="1">
                <a:spLocks noRot="1" noChangeAspect="1" noMove="1" noResize="1" noEditPoints="1" noAdjustHandles="1" noChangeArrowheads="1" noChangeShapeType="1" noTextEdit="1"/>
              </p:cNvSpPr>
              <p:nvPr/>
            </p:nvSpPr>
            <p:spPr>
              <a:xfrm>
                <a:off x="8495623" y="3278168"/>
                <a:ext cx="546945" cy="30777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E289DFC-99D1-A43E-B6E2-77F16B196E63}"/>
                  </a:ext>
                </a:extLst>
              </p:cNvPr>
              <p:cNvSpPr txBox="1"/>
              <p:nvPr/>
            </p:nvSpPr>
            <p:spPr>
              <a:xfrm>
                <a:off x="8529411" y="2604187"/>
                <a:ext cx="546945"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1" dirty="0" smtClean="0">
                          <a:solidFill>
                            <a:srgbClr val="FFC000"/>
                          </a:solidFill>
                          <a:latin typeface="Cambria Math" panose="02040503050406030204" pitchFamily="18" charset="0"/>
                        </a:rPr>
                        <m:t>𝟎𝟎𝟐</m:t>
                      </m:r>
                    </m:oMath>
                  </m:oMathPara>
                </a14:m>
                <a:endParaRPr lang="en-CA" sz="1400" b="1" dirty="0">
                  <a:solidFill>
                    <a:srgbClr val="FFC000"/>
                  </a:solidFill>
                </a:endParaRPr>
              </a:p>
            </p:txBody>
          </p:sp>
        </mc:Choice>
        <mc:Fallback>
          <p:sp>
            <p:nvSpPr>
              <p:cNvPr id="4" name="TextBox 3">
                <a:extLst>
                  <a:ext uri="{FF2B5EF4-FFF2-40B4-BE49-F238E27FC236}">
                    <a16:creationId xmlns:a16="http://schemas.microsoft.com/office/drawing/2014/main" id="{FE289DFC-99D1-A43E-B6E2-77F16B196E63}"/>
                  </a:ext>
                </a:extLst>
              </p:cNvPr>
              <p:cNvSpPr txBox="1">
                <a:spLocks noRot="1" noChangeAspect="1" noMove="1" noResize="1" noEditPoints="1" noAdjustHandles="1" noChangeArrowheads="1" noChangeShapeType="1" noTextEdit="1"/>
              </p:cNvSpPr>
              <p:nvPr/>
            </p:nvSpPr>
            <p:spPr>
              <a:xfrm>
                <a:off x="8529411" y="2604187"/>
                <a:ext cx="546945" cy="30777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15A7DF6-7D36-9AB4-05B5-CECF600E6CD4}"/>
                  </a:ext>
                </a:extLst>
              </p:cNvPr>
              <p:cNvSpPr txBox="1"/>
              <p:nvPr/>
            </p:nvSpPr>
            <p:spPr>
              <a:xfrm>
                <a:off x="8529411" y="1936319"/>
                <a:ext cx="546945"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1" dirty="0" smtClean="0">
                          <a:solidFill>
                            <a:srgbClr val="FFC000"/>
                          </a:solidFill>
                          <a:latin typeface="Cambria Math" panose="02040503050406030204" pitchFamily="18" charset="0"/>
                        </a:rPr>
                        <m:t>𝟎𝟎𝟒</m:t>
                      </m:r>
                    </m:oMath>
                  </m:oMathPara>
                </a14:m>
                <a:endParaRPr lang="en-CA" sz="1400" b="1" dirty="0">
                  <a:solidFill>
                    <a:srgbClr val="FFC000"/>
                  </a:solidFill>
                </a:endParaRPr>
              </a:p>
            </p:txBody>
          </p:sp>
        </mc:Choice>
        <mc:Fallback>
          <p:sp>
            <p:nvSpPr>
              <p:cNvPr id="8" name="TextBox 7">
                <a:extLst>
                  <a:ext uri="{FF2B5EF4-FFF2-40B4-BE49-F238E27FC236}">
                    <a16:creationId xmlns:a16="http://schemas.microsoft.com/office/drawing/2014/main" id="{E15A7DF6-7D36-9AB4-05B5-CECF600E6CD4}"/>
                  </a:ext>
                </a:extLst>
              </p:cNvPr>
              <p:cNvSpPr txBox="1">
                <a:spLocks noRot="1" noChangeAspect="1" noMove="1" noResize="1" noEditPoints="1" noAdjustHandles="1" noChangeArrowheads="1" noChangeShapeType="1" noTextEdit="1"/>
              </p:cNvSpPr>
              <p:nvPr/>
            </p:nvSpPr>
            <p:spPr>
              <a:xfrm>
                <a:off x="8529411" y="1936319"/>
                <a:ext cx="546945" cy="30777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F8C9138-F2B6-BFDF-86D5-3467C59C4616}"/>
                  </a:ext>
                </a:extLst>
              </p:cNvPr>
              <p:cNvSpPr txBox="1"/>
              <p:nvPr/>
            </p:nvSpPr>
            <p:spPr>
              <a:xfrm>
                <a:off x="9432536" y="3184062"/>
                <a:ext cx="546945"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1" dirty="0" smtClean="0">
                          <a:solidFill>
                            <a:srgbClr val="FFC000"/>
                          </a:solidFill>
                          <a:latin typeface="Cambria Math" panose="02040503050406030204" pitchFamily="18" charset="0"/>
                        </a:rPr>
                        <m:t>𝟐𝟐𝟎</m:t>
                      </m:r>
                    </m:oMath>
                  </m:oMathPara>
                </a14:m>
                <a:endParaRPr lang="en-CA" sz="1400" b="1" dirty="0">
                  <a:solidFill>
                    <a:srgbClr val="FFC000"/>
                  </a:solidFill>
                </a:endParaRPr>
              </a:p>
            </p:txBody>
          </p:sp>
        </mc:Choice>
        <mc:Fallback>
          <p:sp>
            <p:nvSpPr>
              <p:cNvPr id="13" name="TextBox 12">
                <a:extLst>
                  <a:ext uri="{FF2B5EF4-FFF2-40B4-BE49-F238E27FC236}">
                    <a16:creationId xmlns:a16="http://schemas.microsoft.com/office/drawing/2014/main" id="{1F8C9138-F2B6-BFDF-86D5-3467C59C4616}"/>
                  </a:ext>
                </a:extLst>
              </p:cNvPr>
              <p:cNvSpPr txBox="1">
                <a:spLocks noRot="1" noChangeAspect="1" noMove="1" noResize="1" noEditPoints="1" noAdjustHandles="1" noChangeArrowheads="1" noChangeShapeType="1" noTextEdit="1"/>
              </p:cNvSpPr>
              <p:nvPr/>
            </p:nvSpPr>
            <p:spPr>
              <a:xfrm>
                <a:off x="9432536" y="3184062"/>
                <a:ext cx="546945" cy="30777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8AB25E0-33F0-DE11-9269-6B60E2D3CB39}"/>
                  </a:ext>
                </a:extLst>
              </p:cNvPr>
              <p:cNvSpPr txBox="1"/>
              <p:nvPr/>
            </p:nvSpPr>
            <p:spPr>
              <a:xfrm>
                <a:off x="9073479" y="2911964"/>
                <a:ext cx="546945"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1" smtClean="0">
                          <a:solidFill>
                            <a:srgbClr val="FFC000"/>
                          </a:solidFill>
                          <a:latin typeface="Cambria Math" panose="02040503050406030204" pitchFamily="18" charset="0"/>
                        </a:rPr>
                        <m:t>𝟏𝟏𝟏</m:t>
                      </m:r>
                    </m:oMath>
                  </m:oMathPara>
                </a14:m>
                <a:endParaRPr lang="en-CA" sz="1400" b="1" dirty="0">
                  <a:solidFill>
                    <a:srgbClr val="FFC000"/>
                  </a:solidFill>
                </a:endParaRPr>
              </a:p>
            </p:txBody>
          </p:sp>
        </mc:Choice>
        <mc:Fallback>
          <p:sp>
            <p:nvSpPr>
              <p:cNvPr id="14" name="TextBox 13">
                <a:extLst>
                  <a:ext uri="{FF2B5EF4-FFF2-40B4-BE49-F238E27FC236}">
                    <a16:creationId xmlns:a16="http://schemas.microsoft.com/office/drawing/2014/main" id="{28AB25E0-33F0-DE11-9269-6B60E2D3CB39}"/>
                  </a:ext>
                </a:extLst>
              </p:cNvPr>
              <p:cNvSpPr txBox="1">
                <a:spLocks noRot="1" noChangeAspect="1" noMove="1" noResize="1" noEditPoints="1" noAdjustHandles="1" noChangeArrowheads="1" noChangeShapeType="1" noTextEdit="1"/>
              </p:cNvSpPr>
              <p:nvPr/>
            </p:nvSpPr>
            <p:spPr>
              <a:xfrm>
                <a:off x="9073479" y="2911964"/>
                <a:ext cx="546945" cy="30777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3F9E76B-5E6F-C9D7-AF02-A80A1FFAA808}"/>
                  </a:ext>
                </a:extLst>
              </p:cNvPr>
              <p:cNvSpPr txBox="1"/>
              <p:nvPr/>
            </p:nvSpPr>
            <p:spPr>
              <a:xfrm>
                <a:off x="9037155" y="2212198"/>
                <a:ext cx="546945"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1" smtClean="0">
                          <a:solidFill>
                            <a:srgbClr val="FFC000"/>
                          </a:solidFill>
                          <a:latin typeface="Cambria Math" panose="02040503050406030204" pitchFamily="18" charset="0"/>
                        </a:rPr>
                        <m:t>𝟏𝟏𝟑</m:t>
                      </m:r>
                    </m:oMath>
                  </m:oMathPara>
                </a14:m>
                <a:endParaRPr lang="en-CA" sz="1400" b="1" dirty="0">
                  <a:solidFill>
                    <a:srgbClr val="FFC000"/>
                  </a:solidFill>
                </a:endParaRPr>
              </a:p>
            </p:txBody>
          </p:sp>
        </mc:Choice>
        <mc:Fallback>
          <p:sp>
            <p:nvSpPr>
              <p:cNvPr id="15" name="TextBox 14">
                <a:extLst>
                  <a:ext uri="{FF2B5EF4-FFF2-40B4-BE49-F238E27FC236}">
                    <a16:creationId xmlns:a16="http://schemas.microsoft.com/office/drawing/2014/main" id="{A3F9E76B-5E6F-C9D7-AF02-A80A1FFAA808}"/>
                  </a:ext>
                </a:extLst>
              </p:cNvPr>
              <p:cNvSpPr txBox="1">
                <a:spLocks noRot="1" noChangeAspect="1" noMove="1" noResize="1" noEditPoints="1" noAdjustHandles="1" noChangeArrowheads="1" noChangeShapeType="1" noTextEdit="1"/>
              </p:cNvSpPr>
              <p:nvPr/>
            </p:nvSpPr>
            <p:spPr>
              <a:xfrm>
                <a:off x="9037155" y="2212198"/>
                <a:ext cx="546945" cy="307777"/>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5F27848-1F8D-300A-90DD-37FB274F33E6}"/>
                  </a:ext>
                </a:extLst>
              </p:cNvPr>
              <p:cNvSpPr txBox="1"/>
              <p:nvPr/>
            </p:nvSpPr>
            <p:spPr>
              <a:xfrm>
                <a:off x="9472288" y="2484296"/>
                <a:ext cx="546945"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1" smtClean="0">
                          <a:solidFill>
                            <a:srgbClr val="FFC000"/>
                          </a:solidFill>
                          <a:latin typeface="Cambria Math" panose="02040503050406030204" pitchFamily="18" charset="0"/>
                        </a:rPr>
                        <m:t>𝟐𝟐𝟐</m:t>
                      </m:r>
                    </m:oMath>
                  </m:oMathPara>
                </a14:m>
                <a:endParaRPr lang="en-CA" sz="1400" b="1" dirty="0">
                  <a:solidFill>
                    <a:srgbClr val="FFC000"/>
                  </a:solidFill>
                </a:endParaRPr>
              </a:p>
            </p:txBody>
          </p:sp>
        </mc:Choice>
        <mc:Fallback>
          <p:sp>
            <p:nvSpPr>
              <p:cNvPr id="16" name="TextBox 15">
                <a:extLst>
                  <a:ext uri="{FF2B5EF4-FFF2-40B4-BE49-F238E27FC236}">
                    <a16:creationId xmlns:a16="http://schemas.microsoft.com/office/drawing/2014/main" id="{A5F27848-1F8D-300A-90DD-37FB274F33E6}"/>
                  </a:ext>
                </a:extLst>
              </p:cNvPr>
              <p:cNvSpPr txBox="1">
                <a:spLocks noRot="1" noChangeAspect="1" noMove="1" noResize="1" noEditPoints="1" noAdjustHandles="1" noChangeArrowheads="1" noChangeShapeType="1" noTextEdit="1"/>
              </p:cNvSpPr>
              <p:nvPr/>
            </p:nvSpPr>
            <p:spPr>
              <a:xfrm>
                <a:off x="9472288" y="2484296"/>
                <a:ext cx="546945" cy="307777"/>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B014B98-B279-0855-CCAC-90B749F635F2}"/>
                  </a:ext>
                </a:extLst>
              </p:cNvPr>
              <p:cNvSpPr txBox="1"/>
              <p:nvPr/>
            </p:nvSpPr>
            <p:spPr>
              <a:xfrm>
                <a:off x="9899722" y="2877808"/>
                <a:ext cx="546945"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1" smtClean="0">
                          <a:solidFill>
                            <a:srgbClr val="FFC000"/>
                          </a:solidFill>
                          <a:latin typeface="Cambria Math" panose="02040503050406030204" pitchFamily="18" charset="0"/>
                        </a:rPr>
                        <m:t>𝟑𝟑𝟏</m:t>
                      </m:r>
                    </m:oMath>
                  </m:oMathPara>
                </a14:m>
                <a:endParaRPr lang="en-CA" sz="1400" b="1" dirty="0">
                  <a:solidFill>
                    <a:srgbClr val="FFC000"/>
                  </a:solidFill>
                </a:endParaRPr>
              </a:p>
            </p:txBody>
          </p:sp>
        </mc:Choice>
        <mc:Fallback>
          <p:sp>
            <p:nvSpPr>
              <p:cNvPr id="17" name="TextBox 16">
                <a:extLst>
                  <a:ext uri="{FF2B5EF4-FFF2-40B4-BE49-F238E27FC236}">
                    <a16:creationId xmlns:a16="http://schemas.microsoft.com/office/drawing/2014/main" id="{AB014B98-B279-0855-CCAC-90B749F635F2}"/>
                  </a:ext>
                </a:extLst>
              </p:cNvPr>
              <p:cNvSpPr txBox="1">
                <a:spLocks noRot="1" noChangeAspect="1" noMove="1" noResize="1" noEditPoints="1" noAdjustHandles="1" noChangeArrowheads="1" noChangeShapeType="1" noTextEdit="1"/>
              </p:cNvSpPr>
              <p:nvPr/>
            </p:nvSpPr>
            <p:spPr>
              <a:xfrm>
                <a:off x="9899722" y="2877808"/>
                <a:ext cx="546945" cy="307777"/>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42D8C68-112E-A924-FC02-FEC371EA04AB}"/>
                  </a:ext>
                </a:extLst>
              </p:cNvPr>
              <p:cNvSpPr txBox="1"/>
              <p:nvPr/>
            </p:nvSpPr>
            <p:spPr>
              <a:xfrm>
                <a:off x="8031945" y="3579832"/>
                <a:ext cx="463678" cy="3082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𝟏𝟏𝟏</m:t>
                          </m:r>
                        </m:e>
                      </m:acc>
                    </m:oMath>
                  </m:oMathPara>
                </a14:m>
                <a:endParaRPr lang="en-CA" sz="1400" b="1" dirty="0">
                  <a:solidFill>
                    <a:srgbClr val="FFC000"/>
                  </a:solidFill>
                </a:endParaRPr>
              </a:p>
            </p:txBody>
          </p:sp>
        </mc:Choice>
        <mc:Fallback>
          <p:sp>
            <p:nvSpPr>
              <p:cNvPr id="18" name="TextBox 17">
                <a:extLst>
                  <a:ext uri="{FF2B5EF4-FFF2-40B4-BE49-F238E27FC236}">
                    <a16:creationId xmlns:a16="http://schemas.microsoft.com/office/drawing/2014/main" id="{C42D8C68-112E-A924-FC02-FEC371EA04AB}"/>
                  </a:ext>
                </a:extLst>
              </p:cNvPr>
              <p:cNvSpPr txBox="1">
                <a:spLocks noRot="1" noChangeAspect="1" noMove="1" noResize="1" noEditPoints="1" noAdjustHandles="1" noChangeArrowheads="1" noChangeShapeType="1" noTextEdit="1"/>
              </p:cNvSpPr>
              <p:nvPr/>
            </p:nvSpPr>
            <p:spPr>
              <a:xfrm>
                <a:off x="8031945" y="3579832"/>
                <a:ext cx="463678" cy="308226"/>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C7E9D3C-7D84-6ABB-FF7A-6B9FA4631E53}"/>
                  </a:ext>
                </a:extLst>
              </p:cNvPr>
              <p:cNvSpPr txBox="1"/>
              <p:nvPr/>
            </p:nvSpPr>
            <p:spPr>
              <a:xfrm>
                <a:off x="7577521" y="4088830"/>
                <a:ext cx="463678" cy="3082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𝟐𝟐𝟐</m:t>
                          </m:r>
                        </m:e>
                      </m:acc>
                    </m:oMath>
                  </m:oMathPara>
                </a14:m>
                <a:endParaRPr lang="en-CA" sz="1400" b="1" dirty="0">
                  <a:solidFill>
                    <a:srgbClr val="FFC000"/>
                  </a:solidFill>
                </a:endParaRPr>
              </a:p>
            </p:txBody>
          </p:sp>
        </mc:Choice>
        <mc:Fallback>
          <p:sp>
            <p:nvSpPr>
              <p:cNvPr id="19" name="TextBox 18">
                <a:extLst>
                  <a:ext uri="{FF2B5EF4-FFF2-40B4-BE49-F238E27FC236}">
                    <a16:creationId xmlns:a16="http://schemas.microsoft.com/office/drawing/2014/main" id="{9C7E9D3C-7D84-6ABB-FF7A-6B9FA4631E53}"/>
                  </a:ext>
                </a:extLst>
              </p:cNvPr>
              <p:cNvSpPr txBox="1">
                <a:spLocks noRot="1" noChangeAspect="1" noMove="1" noResize="1" noEditPoints="1" noAdjustHandles="1" noChangeArrowheads="1" noChangeShapeType="1" noTextEdit="1"/>
              </p:cNvSpPr>
              <p:nvPr/>
            </p:nvSpPr>
            <p:spPr>
              <a:xfrm>
                <a:off x="7577521" y="4088830"/>
                <a:ext cx="463678" cy="308226"/>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F592FB5-22F2-C7F6-C6AE-8C8DD9B6C632}"/>
                  </a:ext>
                </a:extLst>
              </p:cNvPr>
              <p:cNvSpPr txBox="1"/>
              <p:nvPr/>
            </p:nvSpPr>
            <p:spPr>
              <a:xfrm>
                <a:off x="8495623" y="3946036"/>
                <a:ext cx="546945" cy="30822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1" smtClean="0">
                          <a:solidFill>
                            <a:srgbClr val="FFC000"/>
                          </a:solidFill>
                          <a:latin typeface="Cambria Math" panose="02040503050406030204" pitchFamily="18" charset="0"/>
                        </a:rPr>
                        <m:t>𝟎𝟎</m:t>
                      </m:r>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𝟐</m:t>
                          </m:r>
                        </m:e>
                      </m:acc>
                    </m:oMath>
                  </m:oMathPara>
                </a14:m>
                <a:endParaRPr lang="en-CA" sz="1400" b="1" dirty="0">
                  <a:solidFill>
                    <a:srgbClr val="FFC000"/>
                  </a:solidFill>
                </a:endParaRPr>
              </a:p>
            </p:txBody>
          </p:sp>
        </mc:Choice>
        <mc:Fallback>
          <p:sp>
            <p:nvSpPr>
              <p:cNvPr id="22" name="TextBox 21">
                <a:extLst>
                  <a:ext uri="{FF2B5EF4-FFF2-40B4-BE49-F238E27FC236}">
                    <a16:creationId xmlns:a16="http://schemas.microsoft.com/office/drawing/2014/main" id="{EF592FB5-22F2-C7F6-C6AE-8C8DD9B6C632}"/>
                  </a:ext>
                </a:extLst>
              </p:cNvPr>
              <p:cNvSpPr txBox="1">
                <a:spLocks noRot="1" noChangeAspect="1" noMove="1" noResize="1" noEditPoints="1" noAdjustHandles="1" noChangeArrowheads="1" noChangeShapeType="1" noTextEdit="1"/>
              </p:cNvSpPr>
              <p:nvPr/>
            </p:nvSpPr>
            <p:spPr>
              <a:xfrm>
                <a:off x="8495623" y="3946036"/>
                <a:ext cx="546945" cy="308226"/>
              </a:xfrm>
              <a:prstGeom prst="rect">
                <a:avLst/>
              </a:prstGeom>
              <a:blipFill>
                <a:blip r:embed="rId15"/>
                <a:stretch>
                  <a:fillRect r="-30337"/>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343192A-24B8-1A3E-2374-7DE9AC11F927}"/>
                  </a:ext>
                </a:extLst>
              </p:cNvPr>
              <p:cNvSpPr txBox="1"/>
              <p:nvPr/>
            </p:nvSpPr>
            <p:spPr>
              <a:xfrm>
                <a:off x="8496741" y="4584256"/>
                <a:ext cx="546945"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1" smtClean="0">
                          <a:solidFill>
                            <a:srgbClr val="FFC000"/>
                          </a:solidFill>
                          <a:latin typeface="Cambria Math" panose="02040503050406030204" pitchFamily="18" charset="0"/>
                        </a:rPr>
                        <m:t>𝟎𝟎</m:t>
                      </m:r>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𝟒</m:t>
                          </m:r>
                        </m:e>
                      </m:acc>
                    </m:oMath>
                  </m:oMathPara>
                </a14:m>
                <a:endParaRPr lang="en-CA" sz="1400" b="1" dirty="0">
                  <a:solidFill>
                    <a:srgbClr val="FFC000"/>
                  </a:solidFill>
                </a:endParaRPr>
              </a:p>
            </p:txBody>
          </p:sp>
        </mc:Choice>
        <mc:Fallback>
          <p:sp>
            <p:nvSpPr>
              <p:cNvPr id="23" name="TextBox 22">
                <a:extLst>
                  <a:ext uri="{FF2B5EF4-FFF2-40B4-BE49-F238E27FC236}">
                    <a16:creationId xmlns:a16="http://schemas.microsoft.com/office/drawing/2014/main" id="{A343192A-24B8-1A3E-2374-7DE9AC11F927}"/>
                  </a:ext>
                </a:extLst>
              </p:cNvPr>
              <p:cNvSpPr txBox="1">
                <a:spLocks noRot="1" noChangeAspect="1" noMove="1" noResize="1" noEditPoints="1" noAdjustHandles="1" noChangeArrowheads="1" noChangeShapeType="1" noTextEdit="1"/>
              </p:cNvSpPr>
              <p:nvPr/>
            </p:nvSpPr>
            <p:spPr>
              <a:xfrm>
                <a:off x="8496741" y="4584256"/>
                <a:ext cx="546945" cy="307777"/>
              </a:xfrm>
              <a:prstGeom prst="rect">
                <a:avLst/>
              </a:prstGeom>
              <a:blipFill>
                <a:blip r:embed="rId16"/>
                <a:stretch>
                  <a:fillRect r="-28889"/>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9CB92486-2FF0-6D78-E00E-4A8959D39077}"/>
                  </a:ext>
                </a:extLst>
              </p:cNvPr>
              <p:cNvSpPr txBox="1"/>
              <p:nvPr/>
            </p:nvSpPr>
            <p:spPr>
              <a:xfrm>
                <a:off x="8936699" y="4276479"/>
                <a:ext cx="546945" cy="30822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0" smtClean="0">
                          <a:solidFill>
                            <a:srgbClr val="FFC000"/>
                          </a:solidFill>
                          <a:latin typeface="Cambria Math" panose="02040503050406030204" pitchFamily="18" charset="0"/>
                        </a:rPr>
                        <m:t>𝟏𝟏</m:t>
                      </m:r>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𝟑</m:t>
                          </m:r>
                        </m:e>
                      </m:acc>
                    </m:oMath>
                  </m:oMathPara>
                </a14:m>
                <a:endParaRPr lang="en-CA" sz="1400" b="1" dirty="0">
                  <a:solidFill>
                    <a:srgbClr val="FFC000"/>
                  </a:solidFill>
                </a:endParaRPr>
              </a:p>
            </p:txBody>
          </p:sp>
        </mc:Choice>
        <mc:Fallback>
          <p:sp>
            <p:nvSpPr>
              <p:cNvPr id="24" name="TextBox 23">
                <a:extLst>
                  <a:ext uri="{FF2B5EF4-FFF2-40B4-BE49-F238E27FC236}">
                    <a16:creationId xmlns:a16="http://schemas.microsoft.com/office/drawing/2014/main" id="{9CB92486-2FF0-6D78-E00E-4A8959D39077}"/>
                  </a:ext>
                </a:extLst>
              </p:cNvPr>
              <p:cNvSpPr txBox="1">
                <a:spLocks noRot="1" noChangeAspect="1" noMove="1" noResize="1" noEditPoints="1" noAdjustHandles="1" noChangeArrowheads="1" noChangeShapeType="1" noTextEdit="1"/>
              </p:cNvSpPr>
              <p:nvPr/>
            </p:nvSpPr>
            <p:spPr>
              <a:xfrm>
                <a:off x="8936699" y="4276479"/>
                <a:ext cx="546945" cy="308226"/>
              </a:xfrm>
              <a:prstGeom prst="rect">
                <a:avLst/>
              </a:prstGeom>
              <a:blipFill>
                <a:blip r:embed="rId17"/>
                <a:stretch>
                  <a:fillRect r="-28889"/>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26A8CBC-EFCE-C57A-0762-A1DC3FEB7295}"/>
                  </a:ext>
                </a:extLst>
              </p:cNvPr>
              <p:cNvSpPr txBox="1"/>
              <p:nvPr/>
            </p:nvSpPr>
            <p:spPr>
              <a:xfrm>
                <a:off x="9928205" y="3566611"/>
                <a:ext cx="546945" cy="30822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0" smtClean="0">
                          <a:solidFill>
                            <a:srgbClr val="FFC000"/>
                          </a:solidFill>
                          <a:latin typeface="Cambria Math" panose="02040503050406030204" pitchFamily="18" charset="0"/>
                        </a:rPr>
                        <m:t>𝟑𝟑</m:t>
                      </m:r>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𝟏</m:t>
                          </m:r>
                        </m:e>
                      </m:acc>
                    </m:oMath>
                  </m:oMathPara>
                </a14:m>
                <a:endParaRPr lang="en-CA" sz="1400" b="1" dirty="0">
                  <a:solidFill>
                    <a:srgbClr val="FFC000"/>
                  </a:solidFill>
                </a:endParaRPr>
              </a:p>
            </p:txBody>
          </p:sp>
        </mc:Choice>
        <mc:Fallback>
          <p:sp>
            <p:nvSpPr>
              <p:cNvPr id="25" name="TextBox 24">
                <a:extLst>
                  <a:ext uri="{FF2B5EF4-FFF2-40B4-BE49-F238E27FC236}">
                    <a16:creationId xmlns:a16="http://schemas.microsoft.com/office/drawing/2014/main" id="{726A8CBC-EFCE-C57A-0762-A1DC3FEB7295}"/>
                  </a:ext>
                </a:extLst>
              </p:cNvPr>
              <p:cNvSpPr txBox="1">
                <a:spLocks noRot="1" noChangeAspect="1" noMove="1" noResize="1" noEditPoints="1" noAdjustHandles="1" noChangeArrowheads="1" noChangeShapeType="1" noTextEdit="1"/>
              </p:cNvSpPr>
              <p:nvPr/>
            </p:nvSpPr>
            <p:spPr>
              <a:xfrm>
                <a:off x="9928205" y="3566611"/>
                <a:ext cx="546945" cy="308226"/>
              </a:xfrm>
              <a:prstGeom prst="rect">
                <a:avLst/>
              </a:prstGeom>
              <a:blipFill>
                <a:blip r:embed="rId18"/>
                <a:stretch>
                  <a:fillRect r="-30337"/>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D17B1B0-E1F2-C99C-1550-27533E71EF8F}"/>
                  </a:ext>
                </a:extLst>
              </p:cNvPr>
              <p:cNvSpPr txBox="1"/>
              <p:nvPr/>
            </p:nvSpPr>
            <p:spPr>
              <a:xfrm>
                <a:off x="9508355" y="4031551"/>
                <a:ext cx="546945" cy="30822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1" smtClean="0">
                          <a:solidFill>
                            <a:srgbClr val="FFC000"/>
                          </a:solidFill>
                          <a:latin typeface="Cambria Math" panose="02040503050406030204" pitchFamily="18" charset="0"/>
                        </a:rPr>
                        <m:t>𝟐𝟐</m:t>
                      </m:r>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𝟐</m:t>
                          </m:r>
                        </m:e>
                      </m:acc>
                    </m:oMath>
                  </m:oMathPara>
                </a14:m>
                <a:endParaRPr lang="en-CA" sz="1400" b="1" dirty="0">
                  <a:solidFill>
                    <a:srgbClr val="FFC000"/>
                  </a:solidFill>
                </a:endParaRPr>
              </a:p>
            </p:txBody>
          </p:sp>
        </mc:Choice>
        <mc:Fallback>
          <p:sp>
            <p:nvSpPr>
              <p:cNvPr id="26" name="TextBox 25">
                <a:extLst>
                  <a:ext uri="{FF2B5EF4-FFF2-40B4-BE49-F238E27FC236}">
                    <a16:creationId xmlns:a16="http://schemas.microsoft.com/office/drawing/2014/main" id="{3D17B1B0-E1F2-C99C-1550-27533E71EF8F}"/>
                  </a:ext>
                </a:extLst>
              </p:cNvPr>
              <p:cNvSpPr txBox="1">
                <a:spLocks noRot="1" noChangeAspect="1" noMove="1" noResize="1" noEditPoints="1" noAdjustHandles="1" noChangeArrowheads="1" noChangeShapeType="1" noTextEdit="1"/>
              </p:cNvSpPr>
              <p:nvPr/>
            </p:nvSpPr>
            <p:spPr>
              <a:xfrm>
                <a:off x="9508355" y="4031551"/>
                <a:ext cx="546945" cy="308226"/>
              </a:xfrm>
              <a:prstGeom prst="rect">
                <a:avLst/>
              </a:prstGeom>
              <a:blipFill>
                <a:blip r:embed="rId19"/>
                <a:stretch>
                  <a:fillRect r="-30337"/>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38E12C8F-B3C7-7F03-D316-51E64FB47D50}"/>
                  </a:ext>
                </a:extLst>
              </p:cNvPr>
              <p:cNvSpPr txBox="1"/>
              <p:nvPr/>
            </p:nvSpPr>
            <p:spPr>
              <a:xfrm>
                <a:off x="8007234" y="4276030"/>
                <a:ext cx="463678" cy="3082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𝟏𝟏𝟑</m:t>
                          </m:r>
                        </m:e>
                      </m:acc>
                    </m:oMath>
                  </m:oMathPara>
                </a14:m>
                <a:endParaRPr lang="en-CA" sz="1400" b="1" dirty="0">
                  <a:solidFill>
                    <a:srgbClr val="FFC000"/>
                  </a:solidFill>
                </a:endParaRPr>
              </a:p>
            </p:txBody>
          </p:sp>
        </mc:Choice>
        <mc:Fallback>
          <p:sp>
            <p:nvSpPr>
              <p:cNvPr id="27" name="TextBox 26">
                <a:extLst>
                  <a:ext uri="{FF2B5EF4-FFF2-40B4-BE49-F238E27FC236}">
                    <a16:creationId xmlns:a16="http://schemas.microsoft.com/office/drawing/2014/main" id="{38E12C8F-B3C7-7F03-D316-51E64FB47D50}"/>
                  </a:ext>
                </a:extLst>
              </p:cNvPr>
              <p:cNvSpPr txBox="1">
                <a:spLocks noRot="1" noChangeAspect="1" noMove="1" noResize="1" noEditPoints="1" noAdjustHandles="1" noChangeArrowheads="1" noChangeShapeType="1" noTextEdit="1"/>
              </p:cNvSpPr>
              <p:nvPr/>
            </p:nvSpPr>
            <p:spPr>
              <a:xfrm>
                <a:off x="8007234" y="4276030"/>
                <a:ext cx="463678" cy="308226"/>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8377A9D-354E-7420-688A-1C57C1318610}"/>
                  </a:ext>
                </a:extLst>
              </p:cNvPr>
              <p:cNvSpPr txBox="1"/>
              <p:nvPr/>
            </p:nvSpPr>
            <p:spPr>
              <a:xfrm>
                <a:off x="8922402" y="3591151"/>
                <a:ext cx="546945" cy="30822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1400" b="1" i="0" smtClean="0">
                          <a:solidFill>
                            <a:srgbClr val="FFC000"/>
                          </a:solidFill>
                          <a:latin typeface="Cambria Math" panose="02040503050406030204" pitchFamily="18" charset="0"/>
                        </a:rPr>
                        <m:t>𝟏𝟏</m:t>
                      </m:r>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𝟏</m:t>
                          </m:r>
                        </m:e>
                      </m:acc>
                    </m:oMath>
                  </m:oMathPara>
                </a14:m>
                <a:endParaRPr lang="en-CA" sz="1400" b="1" dirty="0">
                  <a:solidFill>
                    <a:srgbClr val="FFC000"/>
                  </a:solidFill>
                </a:endParaRPr>
              </a:p>
            </p:txBody>
          </p:sp>
        </mc:Choice>
        <mc:Fallback>
          <p:sp>
            <p:nvSpPr>
              <p:cNvPr id="28" name="TextBox 27">
                <a:extLst>
                  <a:ext uri="{FF2B5EF4-FFF2-40B4-BE49-F238E27FC236}">
                    <a16:creationId xmlns:a16="http://schemas.microsoft.com/office/drawing/2014/main" id="{E8377A9D-354E-7420-688A-1C57C1318610}"/>
                  </a:ext>
                </a:extLst>
              </p:cNvPr>
              <p:cNvSpPr txBox="1">
                <a:spLocks noRot="1" noChangeAspect="1" noMove="1" noResize="1" noEditPoints="1" noAdjustHandles="1" noChangeArrowheads="1" noChangeShapeType="1" noTextEdit="1"/>
              </p:cNvSpPr>
              <p:nvPr/>
            </p:nvSpPr>
            <p:spPr>
              <a:xfrm>
                <a:off x="8922402" y="3591151"/>
                <a:ext cx="546945" cy="308226"/>
              </a:xfrm>
              <a:prstGeom prst="rect">
                <a:avLst/>
              </a:prstGeom>
              <a:blipFill>
                <a:blip r:embed="rId21"/>
                <a:stretch>
                  <a:fillRect r="-30337"/>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8AFFD875-8C29-DF72-D0B2-0889BAF81437}"/>
                  </a:ext>
                </a:extLst>
              </p:cNvPr>
              <p:cNvSpPr txBox="1"/>
              <p:nvPr/>
            </p:nvSpPr>
            <p:spPr>
              <a:xfrm>
                <a:off x="7990311" y="2266972"/>
                <a:ext cx="546945" cy="30822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𝟏𝟏</m:t>
                          </m:r>
                        </m:e>
                      </m:acc>
                      <m:r>
                        <a:rPr lang="en-CA" sz="1400" b="1" i="1" smtClean="0">
                          <a:solidFill>
                            <a:srgbClr val="FFC000"/>
                          </a:solidFill>
                          <a:latin typeface="Cambria Math" panose="02040503050406030204" pitchFamily="18" charset="0"/>
                        </a:rPr>
                        <m:t>𝟑</m:t>
                      </m:r>
                    </m:oMath>
                  </m:oMathPara>
                </a14:m>
                <a:endParaRPr lang="en-CA" sz="1400" b="1" dirty="0">
                  <a:solidFill>
                    <a:srgbClr val="FFC000"/>
                  </a:solidFill>
                </a:endParaRPr>
              </a:p>
            </p:txBody>
          </p:sp>
        </mc:Choice>
        <mc:Fallback>
          <p:sp>
            <p:nvSpPr>
              <p:cNvPr id="29" name="TextBox 28">
                <a:extLst>
                  <a:ext uri="{FF2B5EF4-FFF2-40B4-BE49-F238E27FC236}">
                    <a16:creationId xmlns:a16="http://schemas.microsoft.com/office/drawing/2014/main" id="{8AFFD875-8C29-DF72-D0B2-0889BAF81437}"/>
                  </a:ext>
                </a:extLst>
              </p:cNvPr>
              <p:cNvSpPr txBox="1">
                <a:spLocks noRot="1" noChangeAspect="1" noMove="1" noResize="1" noEditPoints="1" noAdjustHandles="1" noChangeArrowheads="1" noChangeShapeType="1" noTextEdit="1"/>
              </p:cNvSpPr>
              <p:nvPr/>
            </p:nvSpPr>
            <p:spPr>
              <a:xfrm>
                <a:off x="7990311" y="2266972"/>
                <a:ext cx="546945" cy="308226"/>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4882C0F-8738-39EA-DD86-B6D2093C8659}"/>
                  </a:ext>
                </a:extLst>
              </p:cNvPr>
              <p:cNvSpPr txBox="1"/>
              <p:nvPr/>
            </p:nvSpPr>
            <p:spPr>
              <a:xfrm>
                <a:off x="7070934" y="3591151"/>
                <a:ext cx="546945" cy="30822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𝟑𝟑𝟏</m:t>
                          </m:r>
                        </m:e>
                      </m:acc>
                    </m:oMath>
                  </m:oMathPara>
                </a14:m>
                <a:endParaRPr lang="en-CA" sz="1400" b="1" dirty="0">
                  <a:solidFill>
                    <a:srgbClr val="FFC000"/>
                  </a:solidFill>
                </a:endParaRPr>
              </a:p>
            </p:txBody>
          </p:sp>
        </mc:Choice>
        <mc:Fallback>
          <p:sp>
            <p:nvSpPr>
              <p:cNvPr id="30" name="TextBox 29">
                <a:extLst>
                  <a:ext uri="{FF2B5EF4-FFF2-40B4-BE49-F238E27FC236}">
                    <a16:creationId xmlns:a16="http://schemas.microsoft.com/office/drawing/2014/main" id="{A4882C0F-8738-39EA-DD86-B6D2093C8659}"/>
                  </a:ext>
                </a:extLst>
              </p:cNvPr>
              <p:cNvSpPr txBox="1">
                <a:spLocks noRot="1" noChangeAspect="1" noMove="1" noResize="1" noEditPoints="1" noAdjustHandles="1" noChangeArrowheads="1" noChangeShapeType="1" noTextEdit="1"/>
              </p:cNvSpPr>
              <p:nvPr/>
            </p:nvSpPr>
            <p:spPr>
              <a:xfrm>
                <a:off x="7070934" y="3591151"/>
                <a:ext cx="546945" cy="308226"/>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C3C5D211-3B0D-2290-06BB-114D67DC0F72}"/>
                  </a:ext>
                </a:extLst>
              </p:cNvPr>
              <p:cNvSpPr txBox="1"/>
              <p:nvPr/>
            </p:nvSpPr>
            <p:spPr>
              <a:xfrm>
                <a:off x="7535887" y="3272823"/>
                <a:ext cx="546945" cy="30822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𝟐𝟐</m:t>
                          </m:r>
                        </m:e>
                      </m:acc>
                      <m:r>
                        <a:rPr lang="en-CA" sz="1400" b="1" i="1" smtClean="0">
                          <a:solidFill>
                            <a:srgbClr val="FFC000"/>
                          </a:solidFill>
                          <a:latin typeface="Cambria Math" panose="02040503050406030204" pitchFamily="18" charset="0"/>
                        </a:rPr>
                        <m:t>𝟎</m:t>
                      </m:r>
                    </m:oMath>
                  </m:oMathPara>
                </a14:m>
                <a:endParaRPr lang="en-CA" sz="1400" b="1" dirty="0">
                  <a:solidFill>
                    <a:srgbClr val="FFC000"/>
                  </a:solidFill>
                </a:endParaRPr>
              </a:p>
            </p:txBody>
          </p:sp>
        </mc:Choice>
        <mc:Fallback>
          <p:sp>
            <p:nvSpPr>
              <p:cNvPr id="31" name="TextBox 30">
                <a:extLst>
                  <a:ext uri="{FF2B5EF4-FFF2-40B4-BE49-F238E27FC236}">
                    <a16:creationId xmlns:a16="http://schemas.microsoft.com/office/drawing/2014/main" id="{C3C5D211-3B0D-2290-06BB-114D67DC0F72}"/>
                  </a:ext>
                </a:extLst>
              </p:cNvPr>
              <p:cNvSpPr txBox="1">
                <a:spLocks noRot="1" noChangeAspect="1" noMove="1" noResize="1" noEditPoints="1" noAdjustHandles="1" noChangeArrowheads="1" noChangeShapeType="1" noTextEdit="1"/>
              </p:cNvSpPr>
              <p:nvPr/>
            </p:nvSpPr>
            <p:spPr>
              <a:xfrm>
                <a:off x="7535887" y="3272823"/>
                <a:ext cx="546945" cy="308226"/>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C9079A25-2EA9-509B-A827-5AA4B401F97C}"/>
                  </a:ext>
                </a:extLst>
              </p:cNvPr>
              <p:cNvSpPr txBox="1"/>
              <p:nvPr/>
            </p:nvSpPr>
            <p:spPr>
              <a:xfrm>
                <a:off x="7070934" y="2941268"/>
                <a:ext cx="546945" cy="30822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𝟑𝟑</m:t>
                          </m:r>
                        </m:e>
                      </m:acc>
                      <m:r>
                        <a:rPr lang="en-CA" sz="1400" b="1" i="1" smtClean="0">
                          <a:solidFill>
                            <a:srgbClr val="FFC000"/>
                          </a:solidFill>
                          <a:latin typeface="Cambria Math" panose="02040503050406030204" pitchFamily="18" charset="0"/>
                        </a:rPr>
                        <m:t>𝟏</m:t>
                      </m:r>
                    </m:oMath>
                  </m:oMathPara>
                </a14:m>
                <a:endParaRPr lang="en-CA" sz="1400" b="1" dirty="0">
                  <a:solidFill>
                    <a:srgbClr val="FFC000"/>
                  </a:solidFill>
                </a:endParaRPr>
              </a:p>
            </p:txBody>
          </p:sp>
        </mc:Choice>
        <mc:Fallback>
          <p:sp>
            <p:nvSpPr>
              <p:cNvPr id="32" name="TextBox 31">
                <a:extLst>
                  <a:ext uri="{FF2B5EF4-FFF2-40B4-BE49-F238E27FC236}">
                    <a16:creationId xmlns:a16="http://schemas.microsoft.com/office/drawing/2014/main" id="{C9079A25-2EA9-509B-A827-5AA4B401F97C}"/>
                  </a:ext>
                </a:extLst>
              </p:cNvPr>
              <p:cNvSpPr txBox="1">
                <a:spLocks noRot="1" noChangeAspect="1" noMove="1" noResize="1" noEditPoints="1" noAdjustHandles="1" noChangeArrowheads="1" noChangeShapeType="1" noTextEdit="1"/>
              </p:cNvSpPr>
              <p:nvPr/>
            </p:nvSpPr>
            <p:spPr>
              <a:xfrm>
                <a:off x="7070934" y="2941268"/>
                <a:ext cx="546945" cy="308226"/>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20F39F4C-8F6B-B6BC-5584-F307F4544B32}"/>
                  </a:ext>
                </a:extLst>
              </p:cNvPr>
              <p:cNvSpPr txBox="1"/>
              <p:nvPr/>
            </p:nvSpPr>
            <p:spPr>
              <a:xfrm>
                <a:off x="7509123" y="2526122"/>
                <a:ext cx="546945" cy="30822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𝟐𝟐</m:t>
                          </m:r>
                        </m:e>
                      </m:acc>
                      <m:r>
                        <a:rPr lang="en-CA" sz="1400" b="1" i="1" smtClean="0">
                          <a:solidFill>
                            <a:srgbClr val="FFC000"/>
                          </a:solidFill>
                          <a:latin typeface="Cambria Math" panose="02040503050406030204" pitchFamily="18" charset="0"/>
                        </a:rPr>
                        <m:t>𝟐</m:t>
                      </m:r>
                    </m:oMath>
                  </m:oMathPara>
                </a14:m>
                <a:endParaRPr lang="en-CA" sz="1400" b="1" dirty="0">
                  <a:solidFill>
                    <a:srgbClr val="FFC000"/>
                  </a:solidFill>
                </a:endParaRPr>
              </a:p>
            </p:txBody>
          </p:sp>
        </mc:Choice>
        <mc:Fallback>
          <p:sp>
            <p:nvSpPr>
              <p:cNvPr id="33" name="TextBox 32">
                <a:extLst>
                  <a:ext uri="{FF2B5EF4-FFF2-40B4-BE49-F238E27FC236}">
                    <a16:creationId xmlns:a16="http://schemas.microsoft.com/office/drawing/2014/main" id="{20F39F4C-8F6B-B6BC-5584-F307F4544B32}"/>
                  </a:ext>
                </a:extLst>
              </p:cNvPr>
              <p:cNvSpPr txBox="1">
                <a:spLocks noRot="1" noChangeAspect="1" noMove="1" noResize="1" noEditPoints="1" noAdjustHandles="1" noChangeArrowheads="1" noChangeShapeType="1" noTextEdit="1"/>
              </p:cNvSpPr>
              <p:nvPr/>
            </p:nvSpPr>
            <p:spPr>
              <a:xfrm>
                <a:off x="7509123" y="2526122"/>
                <a:ext cx="546945" cy="308226"/>
              </a:xfrm>
              <a:prstGeom prst="rect">
                <a:avLst/>
              </a:prstGeom>
              <a:blipFill>
                <a:blip r:embed="rId2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574F95C8-A933-8BCD-C8EF-B7DD7E46194F}"/>
                  </a:ext>
                </a:extLst>
              </p:cNvPr>
              <p:cNvSpPr txBox="1"/>
              <p:nvPr/>
            </p:nvSpPr>
            <p:spPr>
              <a:xfrm>
                <a:off x="7976305" y="2897384"/>
                <a:ext cx="546945" cy="30822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CA" sz="1400" b="1" i="1" smtClean="0">
                              <a:solidFill>
                                <a:srgbClr val="FFC000"/>
                              </a:solidFill>
                              <a:latin typeface="Cambria Math" panose="02040503050406030204" pitchFamily="18" charset="0"/>
                            </a:rPr>
                          </m:ctrlPr>
                        </m:accPr>
                        <m:e>
                          <m:r>
                            <a:rPr lang="en-CA" sz="1400" b="1" i="1" smtClean="0">
                              <a:solidFill>
                                <a:srgbClr val="FFC000"/>
                              </a:solidFill>
                              <a:latin typeface="Cambria Math" panose="02040503050406030204" pitchFamily="18" charset="0"/>
                            </a:rPr>
                            <m:t>𝟏𝟏</m:t>
                          </m:r>
                        </m:e>
                      </m:acc>
                      <m:r>
                        <a:rPr lang="en-CA" sz="1400" b="1" i="1" smtClean="0">
                          <a:solidFill>
                            <a:srgbClr val="FFC000"/>
                          </a:solidFill>
                          <a:latin typeface="Cambria Math" panose="02040503050406030204" pitchFamily="18" charset="0"/>
                        </a:rPr>
                        <m:t>𝟏</m:t>
                      </m:r>
                    </m:oMath>
                  </m:oMathPara>
                </a14:m>
                <a:endParaRPr lang="en-CA" sz="1400" b="1" dirty="0">
                  <a:solidFill>
                    <a:srgbClr val="FFC000"/>
                  </a:solidFill>
                </a:endParaRPr>
              </a:p>
            </p:txBody>
          </p:sp>
        </mc:Choice>
        <mc:Fallback>
          <p:sp>
            <p:nvSpPr>
              <p:cNvPr id="34" name="TextBox 33">
                <a:extLst>
                  <a:ext uri="{FF2B5EF4-FFF2-40B4-BE49-F238E27FC236}">
                    <a16:creationId xmlns:a16="http://schemas.microsoft.com/office/drawing/2014/main" id="{574F95C8-A933-8BCD-C8EF-B7DD7E46194F}"/>
                  </a:ext>
                </a:extLst>
              </p:cNvPr>
              <p:cNvSpPr txBox="1">
                <a:spLocks noRot="1" noChangeAspect="1" noMove="1" noResize="1" noEditPoints="1" noAdjustHandles="1" noChangeArrowheads="1" noChangeShapeType="1" noTextEdit="1"/>
              </p:cNvSpPr>
              <p:nvPr/>
            </p:nvSpPr>
            <p:spPr>
              <a:xfrm>
                <a:off x="7976305" y="2897384"/>
                <a:ext cx="546945" cy="308226"/>
              </a:xfrm>
              <a:prstGeom prst="rect">
                <a:avLst/>
              </a:prstGeom>
              <a:blipFill>
                <a:blip r:embed="rId27"/>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0748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FD5E5B-A8C6-62AF-9F81-F359054DBE7C}"/>
              </a:ext>
            </a:extLst>
          </p:cNvPr>
          <p:cNvSpPr txBox="1"/>
          <p:nvPr/>
        </p:nvSpPr>
        <p:spPr>
          <a:xfrm>
            <a:off x="299062" y="253300"/>
            <a:ext cx="8542788"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Fourier series decomposition</a:t>
            </a:r>
          </a:p>
        </p:txBody>
      </p:sp>
      <p:sp>
        <p:nvSpPr>
          <p:cNvPr id="8" name="TextBox 7">
            <a:extLst>
              <a:ext uri="{FF2B5EF4-FFF2-40B4-BE49-F238E27FC236}">
                <a16:creationId xmlns:a16="http://schemas.microsoft.com/office/drawing/2014/main" id="{6C04FCCC-F319-B8E8-EE3A-8B7EA886FF00}"/>
              </a:ext>
            </a:extLst>
          </p:cNvPr>
          <p:cNvSpPr txBox="1"/>
          <p:nvPr/>
        </p:nvSpPr>
        <p:spPr>
          <a:xfrm>
            <a:off x="1220017" y="1627758"/>
            <a:ext cx="9751965" cy="400110"/>
          </a:xfrm>
          <a:prstGeom prst="rect">
            <a:avLst/>
          </a:prstGeom>
          <a:noFill/>
        </p:spPr>
        <p:txBody>
          <a:bodyPr wrap="none" rtlCol="0">
            <a:spAutoFit/>
          </a:bodyPr>
          <a:lstStyle/>
          <a:p>
            <a:r>
              <a:rPr lang="en-CA" sz="2000" dirty="0"/>
              <a:t>A function can be decomposed into a infinite series of periodic functions (cosine, sine) base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0A39F7-9EA9-BF51-8736-DC7382BB0403}"/>
                  </a:ext>
                </a:extLst>
              </p:cNvPr>
              <p:cNvSpPr txBox="1"/>
              <p:nvPr/>
            </p:nvSpPr>
            <p:spPr>
              <a:xfrm>
                <a:off x="922945" y="2315659"/>
                <a:ext cx="636796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𝑓</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𝑥</m:t>
                          </m:r>
                        </m:e>
                      </m:d>
                      <m:r>
                        <a:rPr lang="en-CA" sz="2400" b="0" i="1" smtClean="0">
                          <a:latin typeface="Cambria Math" panose="02040503050406030204" pitchFamily="18" charset="0"/>
                        </a:rPr>
                        <m:t>=</m:t>
                      </m:r>
                      <m:r>
                        <a:rPr lang="en-CA" sz="2400" b="0" i="1" smtClean="0">
                          <a:latin typeface="Cambria Math" panose="02040503050406030204" pitchFamily="18" charset="0"/>
                        </a:rPr>
                        <m:t>𝐶</m:t>
                      </m:r>
                      <m:r>
                        <a:rPr lang="en-CA" sz="2400" b="0" i="1" smtClean="0">
                          <a:latin typeface="Cambria Math" panose="02040503050406030204" pitchFamily="18" charset="0"/>
                        </a:rPr>
                        <m:t>+ </m:t>
                      </m:r>
                      <m:nary>
                        <m:naryPr>
                          <m:chr m:val="∑"/>
                          <m:supHide m:val="on"/>
                          <m:ctrlPr>
                            <a:rPr lang="en-CA" sz="2400" b="0" i="1" smtClean="0">
                              <a:latin typeface="Cambria Math" panose="02040503050406030204" pitchFamily="18" charset="0"/>
                            </a:rPr>
                          </m:ctrlPr>
                        </m:naryPr>
                        <m:sub>
                          <m:r>
                            <m:rPr>
                              <m:brk m:alnAt="7"/>
                            </m:rPr>
                            <a:rPr lang="en-CA" sz="2400" b="0" i="1" smtClean="0">
                              <a:latin typeface="Cambria Math" panose="02040503050406030204" pitchFamily="18" charset="0"/>
                            </a:rPr>
                            <m:t>𝑘</m:t>
                          </m:r>
                        </m:sub>
                        <m:sup/>
                        <m:e>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𝑎</m:t>
                              </m:r>
                            </m:e>
                            <m:sub>
                              <m:r>
                                <a:rPr lang="en-CA" sz="2400" b="0" i="1" smtClean="0">
                                  <a:latin typeface="Cambria Math" panose="02040503050406030204" pitchFamily="18" charset="0"/>
                                </a:rPr>
                                <m:t>𝑘</m:t>
                              </m:r>
                            </m:sub>
                          </m:sSub>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cos</m:t>
                              </m:r>
                            </m:fName>
                            <m:e>
                              <m:d>
                                <m:dPr>
                                  <m:ctrlPr>
                                    <a:rPr lang="en-CA" sz="2400" b="0" i="1" smtClean="0">
                                      <a:latin typeface="Cambria Math" panose="02040503050406030204" pitchFamily="18" charset="0"/>
                                    </a:rPr>
                                  </m:ctrlPr>
                                </m:dPr>
                                <m:e>
                                  <m:r>
                                    <a:rPr lang="en-CA" sz="2400" b="0" i="1" smtClean="0">
                                      <a:latin typeface="Cambria Math" panose="02040503050406030204" pitchFamily="18" charset="0"/>
                                    </a:rPr>
                                    <m:t>2</m:t>
                                  </m:r>
                                  <m:r>
                                    <a:rPr lang="en-CA" sz="2400" b="0" i="1" smtClean="0">
                                      <a:latin typeface="Cambria Math" panose="02040503050406030204" pitchFamily="18" charset="0"/>
                                      <a:ea typeface="Cambria Math" panose="02040503050406030204" pitchFamily="18" charset="0"/>
                                    </a:rPr>
                                    <m:t>𝜋</m:t>
                                  </m:r>
                                  <m:r>
                                    <a:rPr lang="en-CA" sz="2400" i="1" smtClean="0">
                                      <a:latin typeface="Cambria Math" panose="02040503050406030204" pitchFamily="18" charset="0"/>
                                      <a:ea typeface="Cambria Math" panose="02040503050406030204" pitchFamily="18" charset="0"/>
                                    </a:rPr>
                                    <m:t>𝛼</m:t>
                                  </m:r>
                                  <m:r>
                                    <a:rPr lang="en-CA" sz="2400" i="1">
                                      <a:latin typeface="Cambria Math" panose="02040503050406030204" pitchFamily="18" charset="0"/>
                                    </a:rPr>
                                    <m:t>𝑘𝑥</m:t>
                                  </m:r>
                                </m:e>
                              </m:d>
                            </m:e>
                          </m:func>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𝑏</m:t>
                              </m:r>
                            </m:e>
                            <m:sub>
                              <m:r>
                                <a:rPr lang="en-CA" sz="2400" b="0" i="1" smtClean="0">
                                  <a:latin typeface="Cambria Math" panose="02040503050406030204" pitchFamily="18" charset="0"/>
                                </a:rPr>
                                <m:t>𝑘</m:t>
                              </m:r>
                            </m:sub>
                          </m:sSub>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sin</m:t>
                              </m:r>
                            </m:fName>
                            <m:e>
                              <m:d>
                                <m:dPr>
                                  <m:ctrlPr>
                                    <a:rPr lang="en-CA" sz="2400" b="0" i="1" smtClean="0">
                                      <a:latin typeface="Cambria Math" panose="02040503050406030204" pitchFamily="18" charset="0"/>
                                    </a:rPr>
                                  </m:ctrlPr>
                                </m:dPr>
                                <m:e>
                                  <m:r>
                                    <a:rPr lang="en-CA" sz="2400" b="0" i="1" smtClean="0">
                                      <a:latin typeface="Cambria Math" panose="02040503050406030204" pitchFamily="18" charset="0"/>
                                    </a:rPr>
                                    <m:t>2</m:t>
                                  </m:r>
                                  <m:r>
                                    <a:rPr lang="en-CA" sz="2400" b="0" i="1" smtClean="0">
                                      <a:latin typeface="Cambria Math" panose="02040503050406030204" pitchFamily="18" charset="0"/>
                                      <a:ea typeface="Cambria Math" panose="02040503050406030204" pitchFamily="18" charset="0"/>
                                    </a:rPr>
                                    <m:t>𝜋</m:t>
                                  </m:r>
                                  <m:r>
                                    <a:rPr lang="en-CA" sz="2400" i="1" smtClean="0">
                                      <a:latin typeface="Cambria Math" panose="02040503050406030204" pitchFamily="18" charset="0"/>
                                      <a:ea typeface="Cambria Math" panose="02040503050406030204" pitchFamily="18" charset="0"/>
                                    </a:rPr>
                                    <m:t>𝛼</m:t>
                                  </m:r>
                                  <m:r>
                                    <a:rPr lang="en-CA" sz="2400" i="1">
                                      <a:latin typeface="Cambria Math" panose="02040503050406030204" pitchFamily="18" charset="0"/>
                                    </a:rPr>
                                    <m:t>𝑘𝑥</m:t>
                                  </m:r>
                                </m:e>
                              </m:d>
                            </m:e>
                          </m:func>
                        </m:e>
                      </m:nary>
                    </m:oMath>
                  </m:oMathPara>
                </a14:m>
                <a:endParaRPr lang="en-CA" sz="2400" dirty="0"/>
              </a:p>
            </p:txBody>
          </p:sp>
        </mc:Choice>
        <mc:Fallback xmlns="">
          <p:sp>
            <p:nvSpPr>
              <p:cNvPr id="9" name="TextBox 8">
                <a:extLst>
                  <a:ext uri="{FF2B5EF4-FFF2-40B4-BE49-F238E27FC236}">
                    <a16:creationId xmlns:a16="http://schemas.microsoft.com/office/drawing/2014/main" id="{E10A39F7-9EA9-BF51-8736-DC7382BB0403}"/>
                  </a:ext>
                </a:extLst>
              </p:cNvPr>
              <p:cNvSpPr txBox="1">
                <a:spLocks noRot="1" noChangeAspect="1" noMove="1" noResize="1" noEditPoints="1" noAdjustHandles="1" noChangeArrowheads="1" noChangeShapeType="1" noTextEdit="1"/>
              </p:cNvSpPr>
              <p:nvPr/>
            </p:nvSpPr>
            <p:spPr>
              <a:xfrm>
                <a:off x="922945" y="2315659"/>
                <a:ext cx="6367962" cy="896207"/>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12F163-9406-4E48-CD95-50DACD506D2B}"/>
                  </a:ext>
                </a:extLst>
              </p:cNvPr>
              <p:cNvSpPr txBox="1"/>
              <p:nvPr/>
            </p:nvSpPr>
            <p:spPr>
              <a:xfrm>
                <a:off x="2254666" y="3587960"/>
                <a:ext cx="2788199"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𝑓</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𝑥</m:t>
                          </m:r>
                        </m:e>
                      </m:d>
                      <m:r>
                        <a:rPr lang="en-CA" sz="2400" b="0" i="1" smtClean="0">
                          <a:latin typeface="Cambria Math" panose="02040503050406030204" pitchFamily="18" charset="0"/>
                        </a:rPr>
                        <m:t>=</m:t>
                      </m:r>
                      <m:nary>
                        <m:naryPr>
                          <m:chr m:val="∑"/>
                          <m:supHide m:val="on"/>
                          <m:ctrlPr>
                            <a:rPr lang="en-CA" sz="2400" b="0" i="1" smtClean="0">
                              <a:latin typeface="Cambria Math" panose="02040503050406030204" pitchFamily="18" charset="0"/>
                            </a:rPr>
                          </m:ctrlPr>
                        </m:naryPr>
                        <m:sub>
                          <m:r>
                            <m:rPr>
                              <m:brk m:alnAt="7"/>
                            </m:rPr>
                            <a:rPr lang="en-CA" sz="2400" b="0" i="1" smtClean="0">
                              <a:latin typeface="Cambria Math" panose="02040503050406030204" pitchFamily="18" charset="0"/>
                            </a:rPr>
                            <m:t>𝑘</m:t>
                          </m:r>
                        </m:sub>
                        <m:sup/>
                        <m:e>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𝑐</m:t>
                              </m:r>
                            </m:e>
                            <m:sub>
                              <m:r>
                                <a:rPr lang="en-CA" sz="2400" b="0" i="1" smtClean="0">
                                  <a:latin typeface="Cambria Math" panose="02040503050406030204" pitchFamily="18" charset="0"/>
                                </a:rPr>
                                <m:t>𝑘</m:t>
                              </m:r>
                            </m:sub>
                          </m:sSub>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𝑒</m:t>
                              </m:r>
                            </m:e>
                            <m:sup>
                              <m:r>
                                <a:rPr lang="en-CA" sz="2400" b="0" i="1" smtClean="0">
                                  <a:latin typeface="Cambria Math" panose="02040503050406030204" pitchFamily="18" charset="0"/>
                                </a:rPr>
                                <m:t>2</m:t>
                              </m:r>
                              <m:r>
                                <a:rPr lang="en-CA" sz="2400" b="0" i="1" smtClean="0">
                                  <a:latin typeface="Cambria Math" panose="02040503050406030204" pitchFamily="18" charset="0"/>
                                </a:rPr>
                                <m:t>𝑖</m:t>
                              </m:r>
                              <m:r>
                                <a:rPr lang="en-CA" sz="2400" b="0" i="1" smtClean="0">
                                  <a:latin typeface="Cambria Math" panose="02040503050406030204" pitchFamily="18" charset="0"/>
                                  <a:ea typeface="Cambria Math" panose="02040503050406030204" pitchFamily="18" charset="0"/>
                                </a:rPr>
                                <m:t>𝜋</m:t>
                              </m:r>
                              <m:r>
                                <a:rPr lang="en-CA" sz="2400" i="1">
                                  <a:latin typeface="Cambria Math" panose="02040503050406030204" pitchFamily="18" charset="0"/>
                                  <a:ea typeface="Cambria Math" panose="02040503050406030204" pitchFamily="18" charset="0"/>
                                </a:rPr>
                                <m:t>𝛼</m:t>
                              </m:r>
                              <m:r>
                                <a:rPr lang="en-CA" sz="2400" i="1">
                                  <a:latin typeface="Cambria Math" panose="02040503050406030204" pitchFamily="18" charset="0"/>
                                </a:rPr>
                                <m:t>𝑘𝑥</m:t>
                              </m:r>
                            </m:sup>
                          </m:sSup>
                        </m:e>
                      </m:nary>
                    </m:oMath>
                  </m:oMathPara>
                </a14:m>
                <a:endParaRPr lang="en-CA" sz="2400" dirty="0"/>
              </a:p>
            </p:txBody>
          </p:sp>
        </mc:Choice>
        <mc:Fallback xmlns="">
          <p:sp>
            <p:nvSpPr>
              <p:cNvPr id="10" name="TextBox 9">
                <a:extLst>
                  <a:ext uri="{FF2B5EF4-FFF2-40B4-BE49-F238E27FC236}">
                    <a16:creationId xmlns:a16="http://schemas.microsoft.com/office/drawing/2014/main" id="{5612F163-9406-4E48-CD95-50DACD506D2B}"/>
                  </a:ext>
                </a:extLst>
              </p:cNvPr>
              <p:cNvSpPr txBox="1">
                <a:spLocks noRot="1" noChangeAspect="1" noMove="1" noResize="1" noEditPoints="1" noAdjustHandles="1" noChangeArrowheads="1" noChangeShapeType="1" noTextEdit="1"/>
              </p:cNvSpPr>
              <p:nvPr/>
            </p:nvSpPr>
            <p:spPr>
              <a:xfrm>
                <a:off x="2254666" y="3587960"/>
                <a:ext cx="2788199" cy="896207"/>
              </a:xfrm>
              <a:prstGeom prst="rect">
                <a:avLst/>
              </a:prstGeom>
              <a:blipFill>
                <a:blip r:embed="rId3"/>
                <a:stretch>
                  <a:fillRect/>
                </a:stretch>
              </a:blipFill>
            </p:spPr>
            <p:txBody>
              <a:bodyPr/>
              <a:lstStyle/>
              <a:p>
                <a:r>
                  <a:rPr lang="en-CA">
                    <a:noFill/>
                  </a:rPr>
                  <a:t> </a:t>
                </a:r>
              </a:p>
            </p:txBody>
          </p:sp>
        </mc:Fallback>
      </mc:AlternateContent>
      <p:pic>
        <p:nvPicPr>
          <p:cNvPr id="12" name="Picture 11" descr="A white board with red lines&#10;&#10;Description automatically generated with low confidence">
            <a:extLst>
              <a:ext uri="{FF2B5EF4-FFF2-40B4-BE49-F238E27FC236}">
                <a16:creationId xmlns:a16="http://schemas.microsoft.com/office/drawing/2014/main" id="{C84AB648-5BEC-C2BB-8DDF-1054F3DCC0B8}"/>
              </a:ext>
            </a:extLst>
          </p:cNvPr>
          <p:cNvPicPr>
            <a:picLocks noChangeAspect="1"/>
          </p:cNvPicPr>
          <p:nvPr/>
        </p:nvPicPr>
        <p:blipFill>
          <a:blip r:embed="rId4"/>
          <a:stretch>
            <a:fillRect/>
          </a:stretch>
        </p:blipFill>
        <p:spPr>
          <a:xfrm>
            <a:off x="7315200" y="2470929"/>
            <a:ext cx="4076344" cy="3261075"/>
          </a:xfrm>
          <a:prstGeom prst="rect">
            <a:avLst/>
          </a:prstGeom>
        </p:spPr>
      </p:pic>
      <p:sp>
        <p:nvSpPr>
          <p:cNvPr id="14" name="TextBox 13">
            <a:extLst>
              <a:ext uri="{FF2B5EF4-FFF2-40B4-BE49-F238E27FC236}">
                <a16:creationId xmlns:a16="http://schemas.microsoft.com/office/drawing/2014/main" id="{1DD47BBA-A3F2-ED58-9B5A-55A7770EF47E}"/>
              </a:ext>
            </a:extLst>
          </p:cNvPr>
          <p:cNvSpPr txBox="1"/>
          <p:nvPr/>
        </p:nvSpPr>
        <p:spPr>
          <a:xfrm>
            <a:off x="6484121" y="6044260"/>
            <a:ext cx="5531266" cy="261610"/>
          </a:xfrm>
          <a:prstGeom prst="rect">
            <a:avLst/>
          </a:prstGeom>
          <a:noFill/>
        </p:spPr>
        <p:txBody>
          <a:bodyPr wrap="square">
            <a:spAutoFit/>
          </a:bodyPr>
          <a:lstStyle/>
          <a:p>
            <a:r>
              <a:rPr lang="en-CA" sz="1100" dirty="0">
                <a:hlinkClick r:id="rId5"/>
              </a:rPr>
              <a:t>https://en.wikipedia.org/wiki/Fourier_series#/media/File:Fourier_series_and_transform.gif</a:t>
            </a:r>
            <a:endParaRPr lang="en-CA" sz="11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BD2AB0E-6193-C8C7-C386-4A0F67EBC773}"/>
                  </a:ext>
                </a:extLst>
              </p:cNvPr>
              <p:cNvSpPr txBox="1"/>
              <p:nvPr/>
            </p:nvSpPr>
            <p:spPr>
              <a:xfrm>
                <a:off x="2193177" y="4835338"/>
                <a:ext cx="3214598"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0" i="1" smtClean="0">
                              <a:latin typeface="Cambria Math" panose="02040503050406030204" pitchFamily="18" charset="0"/>
                            </a:rPr>
                          </m:ctrlPr>
                        </m:accPr>
                        <m:e>
                          <m:r>
                            <a:rPr lang="en-CA" sz="2400" i="1">
                              <a:latin typeface="Cambria Math" panose="02040503050406030204" pitchFamily="18" charset="0"/>
                            </a:rPr>
                            <m:t>𝑓</m:t>
                          </m:r>
                        </m:e>
                      </m:acc>
                      <m:d>
                        <m:dPr>
                          <m:ctrlPr>
                            <a:rPr lang="en-CA" sz="2400" b="0" i="1" smtClean="0">
                              <a:latin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𝜈</m:t>
                          </m:r>
                        </m:e>
                      </m:d>
                      <m:r>
                        <a:rPr lang="en-CA" sz="2400" b="0" i="1" smtClean="0">
                          <a:latin typeface="Cambria Math" panose="02040503050406030204" pitchFamily="18" charset="0"/>
                        </a:rPr>
                        <m:t>=</m:t>
                      </m:r>
                      <m:nary>
                        <m:naryPr>
                          <m:chr m:val="∑"/>
                          <m:supHide m:val="on"/>
                          <m:ctrlPr>
                            <a:rPr lang="en-CA" sz="2400" b="0" i="1" smtClean="0">
                              <a:latin typeface="Cambria Math" panose="02040503050406030204" pitchFamily="18" charset="0"/>
                            </a:rPr>
                          </m:ctrlPr>
                        </m:naryPr>
                        <m:sub>
                          <m:r>
                            <m:rPr>
                              <m:brk m:alnAt="7"/>
                            </m:rPr>
                            <a:rPr lang="en-CA" sz="2400" b="0" i="1" smtClean="0">
                              <a:latin typeface="Cambria Math" panose="02040503050406030204" pitchFamily="18" charset="0"/>
                            </a:rPr>
                            <m:t>𝑘</m:t>
                          </m:r>
                        </m:sub>
                        <m:sup/>
                        <m:e>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𝑐</m:t>
                              </m:r>
                            </m:e>
                            <m:sub>
                              <m:r>
                                <a:rPr lang="en-CA" sz="2400" b="0" i="1" smtClean="0">
                                  <a:latin typeface="Cambria Math" panose="02040503050406030204" pitchFamily="18" charset="0"/>
                                </a:rPr>
                                <m:t>𝑘</m:t>
                              </m:r>
                            </m:sub>
                          </m:sSub>
                          <m:r>
                            <a:rPr lang="en-CA" sz="2400" b="0" i="1" smtClean="0">
                              <a:latin typeface="Cambria Math" panose="02040503050406030204" pitchFamily="18" charset="0"/>
                              <a:ea typeface="Cambria Math" panose="02040503050406030204" pitchFamily="18" charset="0"/>
                            </a:rPr>
                            <m:t>𝛿</m:t>
                          </m:r>
                          <m:r>
                            <a:rPr lang="en-CA" sz="2400" b="0" i="1" smtClean="0">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𝜈</m:t>
                          </m:r>
                          <m:r>
                            <a:rPr lang="en-CA" sz="2400" b="0" i="1" smtClean="0">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𝛼</m:t>
                          </m:r>
                          <m:r>
                            <a:rPr lang="en-CA" sz="2400" i="1">
                              <a:latin typeface="Cambria Math" panose="02040503050406030204" pitchFamily="18" charset="0"/>
                            </a:rPr>
                            <m:t>𝑘</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rPr>
                            <m:t> </m:t>
                          </m:r>
                        </m:e>
                      </m:nary>
                    </m:oMath>
                  </m:oMathPara>
                </a14:m>
                <a:endParaRPr lang="en-CA" sz="2400" dirty="0"/>
              </a:p>
            </p:txBody>
          </p:sp>
        </mc:Choice>
        <mc:Fallback xmlns="">
          <p:sp>
            <p:nvSpPr>
              <p:cNvPr id="15" name="TextBox 14">
                <a:extLst>
                  <a:ext uri="{FF2B5EF4-FFF2-40B4-BE49-F238E27FC236}">
                    <a16:creationId xmlns:a16="http://schemas.microsoft.com/office/drawing/2014/main" id="{3BD2AB0E-6193-C8C7-C386-4A0F67EBC773}"/>
                  </a:ext>
                </a:extLst>
              </p:cNvPr>
              <p:cNvSpPr txBox="1">
                <a:spLocks noRot="1" noChangeAspect="1" noMove="1" noResize="1" noEditPoints="1" noAdjustHandles="1" noChangeArrowheads="1" noChangeShapeType="1" noTextEdit="1"/>
              </p:cNvSpPr>
              <p:nvPr/>
            </p:nvSpPr>
            <p:spPr>
              <a:xfrm>
                <a:off x="2193177" y="4835338"/>
                <a:ext cx="3214598" cy="896207"/>
              </a:xfrm>
              <a:prstGeom prst="rect">
                <a:avLst/>
              </a:prstGeom>
              <a:blipFill>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008558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17-12-22-7M2.bin.tif">
            <a:extLst>
              <a:ext uri="{FF2B5EF4-FFF2-40B4-BE49-F238E27FC236}">
                <a16:creationId xmlns:a16="http://schemas.microsoft.com/office/drawing/2014/main" id="{4FD31AE1-D9C7-CA99-BE43-8E69CC417319}"/>
              </a:ext>
            </a:extLst>
          </p:cNvPr>
          <p:cNvPicPr>
            <a:picLocks noChangeAspect="1"/>
          </p:cNvPicPr>
          <p:nvPr/>
        </p:nvPicPr>
        <p:blipFill>
          <a:blip r:embed="rId2"/>
          <a:stretch>
            <a:fillRect/>
          </a:stretch>
        </p:blipFill>
        <p:spPr>
          <a:xfrm rot="5400000">
            <a:off x="184019" y="1187324"/>
            <a:ext cx="3376613" cy="3376614"/>
          </a:xfrm>
          <a:prstGeom prst="rect">
            <a:avLst/>
          </a:prstGeom>
        </p:spPr>
      </p:pic>
      <p:cxnSp>
        <p:nvCxnSpPr>
          <p:cNvPr id="5" name="Connecteur droit 4">
            <a:extLst>
              <a:ext uri="{FF2B5EF4-FFF2-40B4-BE49-F238E27FC236}">
                <a16:creationId xmlns:a16="http://schemas.microsoft.com/office/drawing/2014/main" id="{25637769-3414-7A31-7147-5123E8EA8786}"/>
              </a:ext>
            </a:extLst>
          </p:cNvPr>
          <p:cNvCxnSpPr/>
          <p:nvPr/>
        </p:nvCxnSpPr>
        <p:spPr>
          <a:xfrm rot="5400000">
            <a:off x="1299160" y="3392014"/>
            <a:ext cx="1194593" cy="158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3DC9AFAB-4BDA-B7C4-702E-D3065192EB67}"/>
              </a:ext>
            </a:extLst>
          </p:cNvPr>
          <p:cNvCxnSpPr/>
          <p:nvPr/>
        </p:nvCxnSpPr>
        <p:spPr>
          <a:xfrm rot="5400000">
            <a:off x="1331947" y="3408339"/>
            <a:ext cx="1245396" cy="158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Connecteur droit 10">
            <a:extLst>
              <a:ext uri="{FF2B5EF4-FFF2-40B4-BE49-F238E27FC236}">
                <a16:creationId xmlns:a16="http://schemas.microsoft.com/office/drawing/2014/main" id="{7D69EDAE-C886-8761-3E05-3F32F93EE3A1}"/>
              </a:ext>
            </a:extLst>
          </p:cNvPr>
          <p:cNvCxnSpPr/>
          <p:nvPr/>
        </p:nvCxnSpPr>
        <p:spPr>
          <a:xfrm>
            <a:off x="428495" y="2172469"/>
            <a:ext cx="1329267" cy="1588"/>
          </a:xfrm>
          <a:prstGeom prst="line">
            <a:avLst/>
          </a:prstGeom>
          <a:ln w="28575">
            <a:solidFill>
              <a:srgbClr val="00FFFD"/>
            </a:solidFill>
          </a:ln>
        </p:spPr>
        <p:style>
          <a:lnRef idx="2">
            <a:schemeClr val="accent1"/>
          </a:lnRef>
          <a:fillRef idx="0">
            <a:schemeClr val="accent1"/>
          </a:fillRef>
          <a:effectRef idx="1">
            <a:schemeClr val="accent1"/>
          </a:effectRef>
          <a:fontRef idx="minor">
            <a:schemeClr val="tx1"/>
          </a:fontRef>
        </p:style>
      </p:cxnSp>
      <p:cxnSp>
        <p:nvCxnSpPr>
          <p:cNvPr id="8" name="Connecteur droit 11">
            <a:extLst>
              <a:ext uri="{FF2B5EF4-FFF2-40B4-BE49-F238E27FC236}">
                <a16:creationId xmlns:a16="http://schemas.microsoft.com/office/drawing/2014/main" id="{63DFAC38-C811-4A07-7F53-0CAFD3DC2350}"/>
              </a:ext>
            </a:extLst>
          </p:cNvPr>
          <p:cNvCxnSpPr/>
          <p:nvPr/>
        </p:nvCxnSpPr>
        <p:spPr>
          <a:xfrm>
            <a:off x="428495" y="2127020"/>
            <a:ext cx="1329267" cy="1588"/>
          </a:xfrm>
          <a:prstGeom prst="line">
            <a:avLst/>
          </a:prstGeom>
          <a:ln w="28575">
            <a:solidFill>
              <a:srgbClr val="00FFFD"/>
            </a:solidFill>
          </a:ln>
        </p:spPr>
        <p:style>
          <a:lnRef idx="2">
            <a:schemeClr val="accent1"/>
          </a:lnRef>
          <a:fillRef idx="0">
            <a:schemeClr val="accent1"/>
          </a:fillRef>
          <a:effectRef idx="1">
            <a:schemeClr val="accent1"/>
          </a:effectRef>
          <a:fontRef idx="minor">
            <a:schemeClr val="tx1"/>
          </a:fontRef>
        </p:style>
      </p:cxnSp>
      <p:cxnSp>
        <p:nvCxnSpPr>
          <p:cNvPr id="9" name="Connecteur droit 12">
            <a:extLst>
              <a:ext uri="{FF2B5EF4-FFF2-40B4-BE49-F238E27FC236}">
                <a16:creationId xmlns:a16="http://schemas.microsoft.com/office/drawing/2014/main" id="{8F31F2E2-83DA-00D9-6381-D0C510F14780}"/>
              </a:ext>
            </a:extLst>
          </p:cNvPr>
          <p:cNvCxnSpPr/>
          <p:nvPr/>
        </p:nvCxnSpPr>
        <p:spPr>
          <a:xfrm rot="16200000" flipH="1">
            <a:off x="2317619" y="2381120"/>
            <a:ext cx="889003" cy="618071"/>
          </a:xfrm>
          <a:prstGeom prst="line">
            <a:avLst/>
          </a:prstGeom>
          <a:ln w="38100">
            <a:solidFill>
              <a:srgbClr val="06F601"/>
            </a:solidFill>
          </a:ln>
        </p:spPr>
        <p:style>
          <a:lnRef idx="2">
            <a:schemeClr val="accent1"/>
          </a:lnRef>
          <a:fillRef idx="0">
            <a:schemeClr val="accent1"/>
          </a:fillRef>
          <a:effectRef idx="1">
            <a:schemeClr val="accent1"/>
          </a:effectRef>
          <a:fontRef idx="minor">
            <a:schemeClr val="tx1"/>
          </a:fontRef>
        </p:style>
      </p:cxnSp>
      <p:cxnSp>
        <p:nvCxnSpPr>
          <p:cNvPr id="10" name="Connecteur droit 16">
            <a:extLst>
              <a:ext uri="{FF2B5EF4-FFF2-40B4-BE49-F238E27FC236}">
                <a16:creationId xmlns:a16="http://schemas.microsoft.com/office/drawing/2014/main" id="{71ED724B-DE91-9156-406D-FE919FCE7D53}"/>
              </a:ext>
            </a:extLst>
          </p:cNvPr>
          <p:cNvCxnSpPr/>
          <p:nvPr/>
        </p:nvCxnSpPr>
        <p:spPr>
          <a:xfrm rot="16200000" flipH="1">
            <a:off x="2393819" y="2304920"/>
            <a:ext cx="889003" cy="618071"/>
          </a:xfrm>
          <a:prstGeom prst="line">
            <a:avLst/>
          </a:prstGeom>
          <a:ln w="38100">
            <a:solidFill>
              <a:srgbClr val="06F601"/>
            </a:solidFill>
          </a:ln>
        </p:spPr>
        <p:style>
          <a:lnRef idx="2">
            <a:schemeClr val="accent1"/>
          </a:lnRef>
          <a:fillRef idx="0">
            <a:schemeClr val="accent1"/>
          </a:fillRef>
          <a:effectRef idx="1">
            <a:schemeClr val="accent1"/>
          </a:effectRef>
          <a:fontRef idx="minor">
            <a:schemeClr val="tx1"/>
          </a:fontRef>
        </p:style>
      </p:cxnSp>
      <p:cxnSp>
        <p:nvCxnSpPr>
          <p:cNvPr id="11" name="Connecteur droit 46">
            <a:extLst>
              <a:ext uri="{FF2B5EF4-FFF2-40B4-BE49-F238E27FC236}">
                <a16:creationId xmlns:a16="http://schemas.microsoft.com/office/drawing/2014/main" id="{049CAA60-A7B5-26BF-F256-92312420BA65}"/>
              </a:ext>
            </a:extLst>
          </p:cNvPr>
          <p:cNvCxnSpPr/>
          <p:nvPr/>
        </p:nvCxnSpPr>
        <p:spPr>
          <a:xfrm>
            <a:off x="310077" y="4464861"/>
            <a:ext cx="395113" cy="1"/>
          </a:xfrm>
          <a:prstGeom prst="line">
            <a:avLst/>
          </a:prstGeom>
          <a:ln w="63500">
            <a:solidFill>
              <a:srgbClr val="FFFF00"/>
            </a:solidFill>
          </a:ln>
        </p:spPr>
        <p:style>
          <a:lnRef idx="2">
            <a:schemeClr val="accent1"/>
          </a:lnRef>
          <a:fillRef idx="0">
            <a:schemeClr val="accent1"/>
          </a:fillRef>
          <a:effectRef idx="1">
            <a:schemeClr val="accent1"/>
          </a:effectRef>
          <a:fontRef idx="minor">
            <a:schemeClr val="tx1"/>
          </a:fontRef>
        </p:style>
      </p:cxnSp>
      <p:sp>
        <p:nvSpPr>
          <p:cNvPr id="12" name="ZoneTexte 48">
            <a:extLst>
              <a:ext uri="{FF2B5EF4-FFF2-40B4-BE49-F238E27FC236}">
                <a16:creationId xmlns:a16="http://schemas.microsoft.com/office/drawing/2014/main" id="{C1A76703-6681-251C-B0FE-8DF3DC5C0FEB}"/>
              </a:ext>
            </a:extLst>
          </p:cNvPr>
          <p:cNvSpPr txBox="1"/>
          <p:nvPr/>
        </p:nvSpPr>
        <p:spPr>
          <a:xfrm>
            <a:off x="187781" y="4135602"/>
            <a:ext cx="583259" cy="307777"/>
          </a:xfrm>
          <a:prstGeom prst="rect">
            <a:avLst/>
          </a:prstGeom>
          <a:noFill/>
        </p:spPr>
        <p:txBody>
          <a:bodyPr wrap="square" rtlCol="0">
            <a:spAutoFit/>
          </a:bodyPr>
          <a:lstStyle/>
          <a:p>
            <a:r>
              <a:rPr lang="fr-FR" sz="1400" b="1" dirty="0">
                <a:solidFill>
                  <a:srgbClr val="FFFF00"/>
                </a:solidFill>
              </a:rPr>
              <a:t>1 nm</a:t>
            </a:r>
          </a:p>
        </p:txBody>
      </p:sp>
      <p:pic>
        <p:nvPicPr>
          <p:cNvPr id="13" name="Image 6" descr="FT HREM910kx CONTRAST.png">
            <a:extLst>
              <a:ext uri="{FF2B5EF4-FFF2-40B4-BE49-F238E27FC236}">
                <a16:creationId xmlns:a16="http://schemas.microsoft.com/office/drawing/2014/main" id="{F71AD2CD-3B7D-2894-24B6-F662DEE88595}"/>
              </a:ext>
            </a:extLst>
          </p:cNvPr>
          <p:cNvPicPr>
            <a:picLocks noChangeAspect="1"/>
          </p:cNvPicPr>
          <p:nvPr/>
        </p:nvPicPr>
        <p:blipFill>
          <a:blip r:embed="rId3"/>
          <a:srcRect l="21949" t="10154" r="19156" b="10175"/>
          <a:stretch>
            <a:fillRect/>
          </a:stretch>
        </p:blipFill>
        <p:spPr>
          <a:xfrm>
            <a:off x="1382523" y="4230275"/>
            <a:ext cx="2316174" cy="2311399"/>
          </a:xfrm>
          <a:prstGeom prst="rect">
            <a:avLst/>
          </a:prstGeom>
        </p:spPr>
      </p:pic>
      <p:sp>
        <p:nvSpPr>
          <p:cNvPr id="14" name="Ellipse 34">
            <a:extLst>
              <a:ext uri="{FF2B5EF4-FFF2-40B4-BE49-F238E27FC236}">
                <a16:creationId xmlns:a16="http://schemas.microsoft.com/office/drawing/2014/main" id="{03509E0C-1ACC-ADF4-AA1C-2DFA725F0399}"/>
              </a:ext>
            </a:extLst>
          </p:cNvPr>
          <p:cNvSpPr/>
          <p:nvPr/>
        </p:nvSpPr>
        <p:spPr>
          <a:xfrm>
            <a:off x="2959439" y="5304483"/>
            <a:ext cx="168274" cy="16509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Ellipse 36">
            <a:extLst>
              <a:ext uri="{FF2B5EF4-FFF2-40B4-BE49-F238E27FC236}">
                <a16:creationId xmlns:a16="http://schemas.microsoft.com/office/drawing/2014/main" id="{0457071E-0C96-1253-ADF5-CB88043552D3}"/>
              </a:ext>
            </a:extLst>
          </p:cNvPr>
          <p:cNvSpPr/>
          <p:nvPr/>
        </p:nvSpPr>
        <p:spPr>
          <a:xfrm>
            <a:off x="2456469" y="4580466"/>
            <a:ext cx="168274" cy="165099"/>
          </a:xfrm>
          <a:prstGeom prst="ellipse">
            <a:avLst/>
          </a:prstGeom>
          <a:noFill/>
          <a:ln w="25400">
            <a:solidFill>
              <a:srgbClr val="00FF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37">
            <a:extLst>
              <a:ext uri="{FF2B5EF4-FFF2-40B4-BE49-F238E27FC236}">
                <a16:creationId xmlns:a16="http://schemas.microsoft.com/office/drawing/2014/main" id="{2783D203-59C1-B9E8-0237-8067E91A518D}"/>
              </a:ext>
            </a:extLst>
          </p:cNvPr>
          <p:cNvSpPr/>
          <p:nvPr/>
        </p:nvSpPr>
        <p:spPr>
          <a:xfrm>
            <a:off x="2699206" y="5121392"/>
            <a:ext cx="168274" cy="165099"/>
          </a:xfrm>
          <a:prstGeom prst="ellipse">
            <a:avLst/>
          </a:prstGeom>
          <a:noFill/>
          <a:ln w="25400">
            <a:solidFill>
              <a:srgbClr val="06F6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Ellipse 38">
            <a:extLst>
              <a:ext uri="{FF2B5EF4-FFF2-40B4-BE49-F238E27FC236}">
                <a16:creationId xmlns:a16="http://schemas.microsoft.com/office/drawing/2014/main" id="{D0E92467-DD62-1ED6-834E-B23D3467AEA9}"/>
              </a:ext>
            </a:extLst>
          </p:cNvPr>
          <p:cNvSpPr/>
          <p:nvPr/>
        </p:nvSpPr>
        <p:spPr>
          <a:xfrm>
            <a:off x="2180506" y="5844351"/>
            <a:ext cx="168274" cy="165099"/>
          </a:xfrm>
          <a:prstGeom prst="ellipse">
            <a:avLst/>
          </a:prstGeom>
          <a:noFill/>
          <a:ln w="25400">
            <a:solidFill>
              <a:srgbClr val="FFFF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39">
            <a:extLst>
              <a:ext uri="{FF2B5EF4-FFF2-40B4-BE49-F238E27FC236}">
                <a16:creationId xmlns:a16="http://schemas.microsoft.com/office/drawing/2014/main" id="{633F3044-CA6A-79FD-A057-63580A797DD6}"/>
              </a:ext>
            </a:extLst>
          </p:cNvPr>
          <p:cNvSpPr/>
          <p:nvPr/>
        </p:nvSpPr>
        <p:spPr>
          <a:xfrm>
            <a:off x="1945321" y="5296957"/>
            <a:ext cx="168274" cy="165099"/>
          </a:xfrm>
          <a:prstGeom prst="ellipse">
            <a:avLst/>
          </a:prstGeom>
          <a:noFill/>
          <a:ln w="254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40">
            <a:extLst>
              <a:ext uri="{FF2B5EF4-FFF2-40B4-BE49-F238E27FC236}">
                <a16:creationId xmlns:a16="http://schemas.microsoft.com/office/drawing/2014/main" id="{941568D7-355B-F2B1-6591-86AE018BF41F}"/>
              </a:ext>
            </a:extLst>
          </p:cNvPr>
          <p:cNvSpPr/>
          <p:nvPr/>
        </p:nvSpPr>
        <p:spPr>
          <a:xfrm>
            <a:off x="2193088" y="5480755"/>
            <a:ext cx="168274" cy="165099"/>
          </a:xfrm>
          <a:prstGeom prst="ellipse">
            <a:avLst/>
          </a:prstGeom>
          <a:noFill/>
          <a:ln w="25400">
            <a:solidFill>
              <a:srgbClr val="06F60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41">
            <a:extLst>
              <a:ext uri="{FF2B5EF4-FFF2-40B4-BE49-F238E27FC236}">
                <a16:creationId xmlns:a16="http://schemas.microsoft.com/office/drawing/2014/main" id="{318317A8-CD55-D9EA-D7F2-2BCFE331BB90}"/>
              </a:ext>
            </a:extLst>
          </p:cNvPr>
          <p:cNvSpPr/>
          <p:nvPr/>
        </p:nvSpPr>
        <p:spPr>
          <a:xfrm>
            <a:off x="2709202" y="4745565"/>
            <a:ext cx="168274" cy="165099"/>
          </a:xfrm>
          <a:prstGeom prst="ellipse">
            <a:avLst/>
          </a:prstGeom>
          <a:noFill/>
          <a:ln w="254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42">
            <a:extLst>
              <a:ext uri="{FF2B5EF4-FFF2-40B4-BE49-F238E27FC236}">
                <a16:creationId xmlns:a16="http://schemas.microsoft.com/office/drawing/2014/main" id="{DE6A9115-12FB-14CA-9B1D-D145D224649C}"/>
              </a:ext>
            </a:extLst>
          </p:cNvPr>
          <p:cNvSpPr/>
          <p:nvPr/>
        </p:nvSpPr>
        <p:spPr>
          <a:xfrm>
            <a:off x="2453320" y="6020847"/>
            <a:ext cx="168274" cy="165099"/>
          </a:xfrm>
          <a:prstGeom prst="ellipse">
            <a:avLst/>
          </a:prstGeom>
          <a:noFill/>
          <a:ln w="25400">
            <a:solidFill>
              <a:srgbClr val="00FFFD"/>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Flèche vers la droite 45">
            <a:extLst>
              <a:ext uri="{FF2B5EF4-FFF2-40B4-BE49-F238E27FC236}">
                <a16:creationId xmlns:a16="http://schemas.microsoft.com/office/drawing/2014/main" id="{FF9C91FD-484F-C915-01AE-13555C98162D}"/>
              </a:ext>
            </a:extLst>
          </p:cNvPr>
          <p:cNvSpPr/>
          <p:nvPr/>
        </p:nvSpPr>
        <p:spPr>
          <a:xfrm rot="2916906">
            <a:off x="1453334" y="4050217"/>
            <a:ext cx="540252" cy="360116"/>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b="1" dirty="0"/>
              <a:t>FT</a:t>
            </a:r>
          </a:p>
        </p:txBody>
      </p:sp>
      <p:cxnSp>
        <p:nvCxnSpPr>
          <p:cNvPr id="23" name="Connecteur droit avec flèche 58">
            <a:extLst>
              <a:ext uri="{FF2B5EF4-FFF2-40B4-BE49-F238E27FC236}">
                <a16:creationId xmlns:a16="http://schemas.microsoft.com/office/drawing/2014/main" id="{F99882DC-6116-DE0A-CC55-EF02BCADA213}"/>
              </a:ext>
            </a:extLst>
          </p:cNvPr>
          <p:cNvCxnSpPr/>
          <p:nvPr/>
        </p:nvCxnSpPr>
        <p:spPr>
          <a:xfrm>
            <a:off x="2528344" y="5380800"/>
            <a:ext cx="486707" cy="5555"/>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59">
            <a:extLst>
              <a:ext uri="{FF2B5EF4-FFF2-40B4-BE49-F238E27FC236}">
                <a16:creationId xmlns:a16="http://schemas.microsoft.com/office/drawing/2014/main" id="{7240662D-E4F2-3BB8-038A-8C1441802393}"/>
              </a:ext>
            </a:extLst>
          </p:cNvPr>
          <p:cNvCxnSpPr/>
          <p:nvPr/>
        </p:nvCxnSpPr>
        <p:spPr>
          <a:xfrm flipV="1">
            <a:off x="2511410" y="5202059"/>
            <a:ext cx="280341" cy="171215"/>
          </a:xfrm>
          <a:prstGeom prst="straightConnector1">
            <a:avLst/>
          </a:prstGeom>
          <a:ln w="28575">
            <a:solidFill>
              <a:srgbClr val="66FF33"/>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61">
            <a:extLst>
              <a:ext uri="{FF2B5EF4-FFF2-40B4-BE49-F238E27FC236}">
                <a16:creationId xmlns:a16="http://schemas.microsoft.com/office/drawing/2014/main" id="{B85F1854-711F-C870-9520-A47FAD25F809}"/>
              </a:ext>
            </a:extLst>
          </p:cNvPr>
          <p:cNvCxnSpPr/>
          <p:nvPr/>
        </p:nvCxnSpPr>
        <p:spPr>
          <a:xfrm flipV="1">
            <a:off x="2521760" y="4663015"/>
            <a:ext cx="15697" cy="724844"/>
          </a:xfrm>
          <a:prstGeom prst="straightConnector1">
            <a:avLst/>
          </a:prstGeom>
          <a:ln w="28575">
            <a:solidFill>
              <a:srgbClr val="38F9FE"/>
            </a:solidFill>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63">
            <a:extLst>
              <a:ext uri="{FF2B5EF4-FFF2-40B4-BE49-F238E27FC236}">
                <a16:creationId xmlns:a16="http://schemas.microsoft.com/office/drawing/2014/main" id="{21ECD18B-C9AE-86AE-D155-6E0BF1967954}"/>
              </a:ext>
            </a:extLst>
          </p:cNvPr>
          <p:cNvCxnSpPr/>
          <p:nvPr/>
        </p:nvCxnSpPr>
        <p:spPr>
          <a:xfrm flipV="1">
            <a:off x="2512821" y="4847017"/>
            <a:ext cx="275972" cy="526259"/>
          </a:xfrm>
          <a:prstGeom prst="straightConnector1">
            <a:avLst/>
          </a:prstGeom>
          <a:ln w="28575">
            <a:solidFill>
              <a:srgbClr val="FFFF00"/>
            </a:solidFill>
            <a:tailEnd type="arrow"/>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067E90C2-C095-1FA4-AD1B-F33EC4649C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2190" y="95884"/>
            <a:ext cx="3388757" cy="3388757"/>
          </a:xfrm>
          <a:prstGeom prst="rect">
            <a:avLst/>
          </a:prstGeom>
          <a:ln w="38100">
            <a:solidFill>
              <a:srgbClr val="9F1BB5"/>
            </a:solidFill>
          </a:ln>
        </p:spPr>
      </p:pic>
      <p:pic>
        <p:nvPicPr>
          <p:cNvPr id="28" name="Picture 27">
            <a:extLst>
              <a:ext uri="{FF2B5EF4-FFF2-40B4-BE49-F238E27FC236}">
                <a16:creationId xmlns:a16="http://schemas.microsoft.com/office/drawing/2014/main" id="{0EE57E5F-0ECC-FFBE-1A8B-C67A55435C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2295" y="694608"/>
            <a:ext cx="3378715" cy="3378715"/>
          </a:xfrm>
          <a:prstGeom prst="rect">
            <a:avLst/>
          </a:prstGeom>
          <a:ln w="38100">
            <a:solidFill>
              <a:srgbClr val="FF9933"/>
            </a:solidFill>
          </a:ln>
        </p:spPr>
      </p:pic>
      <p:pic>
        <p:nvPicPr>
          <p:cNvPr id="29" name="Picture 28">
            <a:extLst>
              <a:ext uri="{FF2B5EF4-FFF2-40B4-BE49-F238E27FC236}">
                <a16:creationId xmlns:a16="http://schemas.microsoft.com/office/drawing/2014/main" id="{5D3D1A1A-2496-1F75-7370-50AB512FDC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0010" y="1285469"/>
            <a:ext cx="3386578" cy="3386578"/>
          </a:xfrm>
          <a:prstGeom prst="rect">
            <a:avLst/>
          </a:prstGeom>
          <a:ln w="38100">
            <a:solidFill>
              <a:srgbClr val="66FF33"/>
            </a:solidFill>
          </a:ln>
        </p:spPr>
      </p:pic>
      <p:pic>
        <p:nvPicPr>
          <p:cNvPr id="30" name="Picture 29">
            <a:extLst>
              <a:ext uri="{FF2B5EF4-FFF2-40B4-BE49-F238E27FC236}">
                <a16:creationId xmlns:a16="http://schemas.microsoft.com/office/drawing/2014/main" id="{058A3F0D-E5FD-1330-92A9-F7E5039E22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7265" y="2003095"/>
            <a:ext cx="3377705" cy="3377705"/>
          </a:xfrm>
          <a:prstGeom prst="rect">
            <a:avLst/>
          </a:prstGeom>
          <a:ln w="38100">
            <a:solidFill>
              <a:srgbClr val="FFFF00"/>
            </a:solidFill>
          </a:ln>
        </p:spPr>
      </p:pic>
      <p:pic>
        <p:nvPicPr>
          <p:cNvPr id="31" name="Picture 30">
            <a:extLst>
              <a:ext uri="{FF2B5EF4-FFF2-40B4-BE49-F238E27FC236}">
                <a16:creationId xmlns:a16="http://schemas.microsoft.com/office/drawing/2014/main" id="{1E234508-E57D-34C9-C543-0CE1F244D7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6828" y="2743249"/>
            <a:ext cx="3378715" cy="3378715"/>
          </a:xfrm>
          <a:prstGeom prst="rect">
            <a:avLst/>
          </a:prstGeom>
          <a:ln w="38100">
            <a:solidFill>
              <a:srgbClr val="FF0000"/>
            </a:solidFill>
          </a:ln>
        </p:spPr>
      </p:pic>
      <p:pic>
        <p:nvPicPr>
          <p:cNvPr id="32" name="Picture 31">
            <a:extLst>
              <a:ext uri="{FF2B5EF4-FFF2-40B4-BE49-F238E27FC236}">
                <a16:creationId xmlns:a16="http://schemas.microsoft.com/office/drawing/2014/main" id="{DA95783D-9F3C-985D-168A-66C21C611F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2615" y="3392808"/>
            <a:ext cx="3377705" cy="3377705"/>
          </a:xfrm>
          <a:prstGeom prst="rect">
            <a:avLst/>
          </a:prstGeom>
          <a:ln w="38100">
            <a:solidFill>
              <a:srgbClr val="38F9FE"/>
            </a:solidFill>
          </a:ln>
        </p:spPr>
      </p:pic>
      <p:pic>
        <p:nvPicPr>
          <p:cNvPr id="33" name="Picture 32">
            <a:extLst>
              <a:ext uri="{FF2B5EF4-FFF2-40B4-BE49-F238E27FC236}">
                <a16:creationId xmlns:a16="http://schemas.microsoft.com/office/drawing/2014/main" id="{DE47421D-5C97-3862-942E-EDB2DB0136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21006" y="1098127"/>
            <a:ext cx="3376615" cy="3376615"/>
          </a:xfrm>
          <a:prstGeom prst="rect">
            <a:avLst/>
          </a:prstGeom>
        </p:spPr>
      </p:pic>
      <p:pic>
        <p:nvPicPr>
          <p:cNvPr id="34" name="Picture 33">
            <a:extLst>
              <a:ext uri="{FF2B5EF4-FFF2-40B4-BE49-F238E27FC236}">
                <a16:creationId xmlns:a16="http://schemas.microsoft.com/office/drawing/2014/main" id="{F71984AA-D11C-02AD-470A-5DD067313BD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19414" y="5228806"/>
            <a:ext cx="2291533" cy="1252441"/>
          </a:xfrm>
          <a:prstGeom prst="rect">
            <a:avLst/>
          </a:prstGeom>
        </p:spPr>
      </p:pic>
      <p:cxnSp>
        <p:nvCxnSpPr>
          <p:cNvPr id="35" name="Straight Arrow Connector 34">
            <a:extLst>
              <a:ext uri="{FF2B5EF4-FFF2-40B4-BE49-F238E27FC236}">
                <a16:creationId xmlns:a16="http://schemas.microsoft.com/office/drawing/2014/main" id="{B750F7D8-8390-71BE-7004-FB7E9809B9C2}"/>
              </a:ext>
            </a:extLst>
          </p:cNvPr>
          <p:cNvCxnSpPr/>
          <p:nvPr/>
        </p:nvCxnSpPr>
        <p:spPr>
          <a:xfrm flipV="1">
            <a:off x="4397821" y="4573394"/>
            <a:ext cx="0" cy="109377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36" name="Ellipse 41">
            <a:extLst>
              <a:ext uri="{FF2B5EF4-FFF2-40B4-BE49-F238E27FC236}">
                <a16:creationId xmlns:a16="http://schemas.microsoft.com/office/drawing/2014/main" id="{4385BC7E-DF80-EC65-EDA1-5F69D25A30EB}"/>
              </a:ext>
            </a:extLst>
          </p:cNvPr>
          <p:cNvSpPr/>
          <p:nvPr/>
        </p:nvSpPr>
        <p:spPr>
          <a:xfrm>
            <a:off x="2702844" y="5487807"/>
            <a:ext cx="160998" cy="165099"/>
          </a:xfrm>
          <a:prstGeom prst="ellipse">
            <a:avLst/>
          </a:prstGeom>
          <a:noFill/>
          <a:ln w="25400">
            <a:solidFill>
              <a:srgbClr val="E862D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37" name="Connecteur droit 29">
            <a:extLst>
              <a:ext uri="{FF2B5EF4-FFF2-40B4-BE49-F238E27FC236}">
                <a16:creationId xmlns:a16="http://schemas.microsoft.com/office/drawing/2014/main" id="{7A2D3296-61E1-905D-E884-D9CC4BDB582A}"/>
              </a:ext>
            </a:extLst>
          </p:cNvPr>
          <p:cNvCxnSpPr/>
          <p:nvPr/>
        </p:nvCxnSpPr>
        <p:spPr>
          <a:xfrm>
            <a:off x="410036" y="2953276"/>
            <a:ext cx="1179195" cy="556893"/>
          </a:xfrm>
          <a:prstGeom prst="line">
            <a:avLst/>
          </a:prstGeom>
          <a:ln w="28575">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Connecteur droit 30">
            <a:extLst>
              <a:ext uri="{FF2B5EF4-FFF2-40B4-BE49-F238E27FC236}">
                <a16:creationId xmlns:a16="http://schemas.microsoft.com/office/drawing/2014/main" id="{F911A332-615D-B244-CFD7-0D02237672EC}"/>
              </a:ext>
            </a:extLst>
          </p:cNvPr>
          <p:cNvCxnSpPr/>
          <p:nvPr/>
        </p:nvCxnSpPr>
        <p:spPr>
          <a:xfrm>
            <a:off x="423371" y="3012964"/>
            <a:ext cx="1148715" cy="546950"/>
          </a:xfrm>
          <a:prstGeom prst="line">
            <a:avLst/>
          </a:prstGeom>
          <a:ln w="28575">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9" name="Connecteur droit avec flèche 58">
            <a:extLst>
              <a:ext uri="{FF2B5EF4-FFF2-40B4-BE49-F238E27FC236}">
                <a16:creationId xmlns:a16="http://schemas.microsoft.com/office/drawing/2014/main" id="{5B0E6CFE-D205-7129-E441-00D9DBE81A78}"/>
              </a:ext>
            </a:extLst>
          </p:cNvPr>
          <p:cNvCxnSpPr/>
          <p:nvPr/>
        </p:nvCxnSpPr>
        <p:spPr>
          <a:xfrm>
            <a:off x="2525067" y="5392343"/>
            <a:ext cx="258276" cy="165854"/>
          </a:xfrm>
          <a:prstGeom prst="straightConnector1">
            <a:avLst/>
          </a:prstGeom>
          <a:ln w="28575">
            <a:solidFill>
              <a:srgbClr val="9F1BB5"/>
            </a:solidFill>
            <a:tailEnd type="arrow"/>
          </a:ln>
        </p:spPr>
        <p:style>
          <a:lnRef idx="2">
            <a:schemeClr val="accent1"/>
          </a:lnRef>
          <a:fillRef idx="0">
            <a:schemeClr val="accent1"/>
          </a:fillRef>
          <a:effectRef idx="1">
            <a:schemeClr val="accent1"/>
          </a:effectRef>
          <a:fontRef idx="minor">
            <a:schemeClr val="tx1"/>
          </a:fontRef>
        </p:style>
      </p:cxnSp>
      <p:sp>
        <p:nvSpPr>
          <p:cNvPr id="40" name="Ellipse 36">
            <a:extLst>
              <a:ext uri="{FF2B5EF4-FFF2-40B4-BE49-F238E27FC236}">
                <a16:creationId xmlns:a16="http://schemas.microsoft.com/office/drawing/2014/main" id="{96E09B1D-22D5-7AC8-401B-54EAAFC9BCA9}"/>
              </a:ext>
            </a:extLst>
          </p:cNvPr>
          <p:cNvSpPr/>
          <p:nvPr/>
        </p:nvSpPr>
        <p:spPr>
          <a:xfrm>
            <a:off x="2199842" y="4757999"/>
            <a:ext cx="168274" cy="165099"/>
          </a:xfrm>
          <a:prstGeom prst="ellipse">
            <a:avLst/>
          </a:prstGeom>
          <a:noFill/>
          <a:ln w="25400">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36">
            <a:extLst>
              <a:ext uri="{FF2B5EF4-FFF2-40B4-BE49-F238E27FC236}">
                <a16:creationId xmlns:a16="http://schemas.microsoft.com/office/drawing/2014/main" id="{3992AD7E-301D-177D-9348-D4FEAFB28A76}"/>
              </a:ext>
            </a:extLst>
          </p:cNvPr>
          <p:cNvSpPr/>
          <p:nvPr/>
        </p:nvSpPr>
        <p:spPr>
          <a:xfrm>
            <a:off x="2700531" y="5843410"/>
            <a:ext cx="168274" cy="165099"/>
          </a:xfrm>
          <a:prstGeom prst="ellipse">
            <a:avLst/>
          </a:prstGeom>
          <a:noFill/>
          <a:ln w="25400">
            <a:solidFill>
              <a:srgbClr val="FF9933"/>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AECE07B-7EF0-C337-2635-3238E510800E}"/>
              </a:ext>
            </a:extLst>
          </p:cNvPr>
          <p:cNvSpPr/>
          <p:nvPr/>
        </p:nvSpPr>
        <p:spPr>
          <a:xfrm>
            <a:off x="2199842" y="5121392"/>
            <a:ext cx="160998" cy="165099"/>
          </a:xfrm>
          <a:prstGeom prst="ellipse">
            <a:avLst/>
          </a:prstGeom>
          <a:noFill/>
          <a:ln w="25400">
            <a:solidFill>
              <a:srgbClr val="E862DE"/>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43" name="Connecteur droit avec flèche 63">
            <a:extLst>
              <a:ext uri="{FF2B5EF4-FFF2-40B4-BE49-F238E27FC236}">
                <a16:creationId xmlns:a16="http://schemas.microsoft.com/office/drawing/2014/main" id="{B3B60F7F-3060-8ABE-3759-1DDE37228AE5}"/>
              </a:ext>
            </a:extLst>
          </p:cNvPr>
          <p:cNvCxnSpPr/>
          <p:nvPr/>
        </p:nvCxnSpPr>
        <p:spPr>
          <a:xfrm flipH="1" flipV="1">
            <a:off x="2283979" y="4835630"/>
            <a:ext cx="251177" cy="543613"/>
          </a:xfrm>
          <a:prstGeom prst="straightConnector1">
            <a:avLst/>
          </a:prstGeom>
          <a:ln w="28575">
            <a:solidFill>
              <a:srgbClr val="FF9933"/>
            </a:solidFill>
            <a:tailEnd type="arrow"/>
          </a:ln>
        </p:spPr>
        <p:style>
          <a:lnRef idx="2">
            <a:schemeClr val="accent1"/>
          </a:lnRef>
          <a:fillRef idx="0">
            <a:schemeClr val="accent1"/>
          </a:fillRef>
          <a:effectRef idx="1">
            <a:schemeClr val="accent1"/>
          </a:effectRef>
          <a:fontRef idx="minor">
            <a:schemeClr val="tx1"/>
          </a:fontRef>
        </p:style>
      </p:cxnSp>
      <p:cxnSp>
        <p:nvCxnSpPr>
          <p:cNvPr id="44" name="Connecteur droit 12">
            <a:extLst>
              <a:ext uri="{FF2B5EF4-FFF2-40B4-BE49-F238E27FC236}">
                <a16:creationId xmlns:a16="http://schemas.microsoft.com/office/drawing/2014/main" id="{C5C4A806-D1A8-EB66-6540-E8F878395401}"/>
              </a:ext>
            </a:extLst>
          </p:cNvPr>
          <p:cNvCxnSpPr/>
          <p:nvPr/>
        </p:nvCxnSpPr>
        <p:spPr>
          <a:xfrm flipH="1">
            <a:off x="2320518" y="3325729"/>
            <a:ext cx="523241" cy="750986"/>
          </a:xfrm>
          <a:prstGeom prst="line">
            <a:avLst/>
          </a:prstGeom>
          <a:ln w="38100">
            <a:solidFill>
              <a:srgbClr val="9F1BB5"/>
            </a:solidFill>
          </a:ln>
        </p:spPr>
        <p:style>
          <a:lnRef idx="2">
            <a:schemeClr val="accent1"/>
          </a:lnRef>
          <a:fillRef idx="0">
            <a:schemeClr val="accent1"/>
          </a:fillRef>
          <a:effectRef idx="1">
            <a:schemeClr val="accent1"/>
          </a:effectRef>
          <a:fontRef idx="minor">
            <a:schemeClr val="tx1"/>
          </a:fontRef>
        </p:style>
      </p:cxnSp>
      <p:cxnSp>
        <p:nvCxnSpPr>
          <p:cNvPr id="45" name="Connecteur droit 16">
            <a:extLst>
              <a:ext uri="{FF2B5EF4-FFF2-40B4-BE49-F238E27FC236}">
                <a16:creationId xmlns:a16="http://schemas.microsoft.com/office/drawing/2014/main" id="{3E63B752-BD77-A97A-4300-8C1E305F8A9F}"/>
              </a:ext>
            </a:extLst>
          </p:cNvPr>
          <p:cNvCxnSpPr/>
          <p:nvPr/>
        </p:nvCxnSpPr>
        <p:spPr>
          <a:xfrm flipH="1">
            <a:off x="2382522" y="3407884"/>
            <a:ext cx="519990" cy="746462"/>
          </a:xfrm>
          <a:prstGeom prst="line">
            <a:avLst/>
          </a:prstGeom>
          <a:ln w="38100">
            <a:solidFill>
              <a:srgbClr val="9F1BB5"/>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1CC04A0-4F09-A6BB-B54C-5C9CCF49EE9D}"/>
              </a:ext>
            </a:extLst>
          </p:cNvPr>
          <p:cNvCxnSpPr/>
          <p:nvPr/>
        </p:nvCxnSpPr>
        <p:spPr>
          <a:xfrm flipV="1">
            <a:off x="455922" y="3679528"/>
            <a:ext cx="1054346" cy="480404"/>
          </a:xfrm>
          <a:prstGeom prst="line">
            <a:avLst/>
          </a:prstGeom>
          <a:ln w="28575">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081E528-3BFA-BB0F-95E0-5B3F94836EB4}"/>
              </a:ext>
            </a:extLst>
          </p:cNvPr>
          <p:cNvCxnSpPr/>
          <p:nvPr/>
        </p:nvCxnSpPr>
        <p:spPr>
          <a:xfrm flipV="1">
            <a:off x="503547" y="3711938"/>
            <a:ext cx="1054346" cy="480404"/>
          </a:xfrm>
          <a:prstGeom prst="line">
            <a:avLst/>
          </a:prstGeom>
          <a:ln w="28575">
            <a:solidFill>
              <a:srgbClr val="FF993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45281FBA-F80C-04B0-7D7D-7BE0B7766FA6}"/>
                  </a:ext>
                </a:extLst>
              </p:cNvPr>
              <p:cNvSpPr/>
              <p:nvPr/>
            </p:nvSpPr>
            <p:spPr>
              <a:xfrm>
                <a:off x="8768412" y="4709259"/>
                <a:ext cx="2585388" cy="847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𝐼</m:t>
                      </m:r>
                      <m:d>
                        <m:dPr>
                          <m:ctrlPr>
                            <a:rPr lang="en-CA" b="0" i="1" smtClean="0">
                              <a:latin typeface="Cambria Math" panose="02040503050406030204" pitchFamily="18" charset="0"/>
                            </a:rPr>
                          </m:ctrlPr>
                        </m:dPr>
                        <m:e>
                          <m:r>
                            <a:rPr lang="en-CA" b="0" i="1" smtClean="0">
                              <a:latin typeface="Cambria Math" panose="02040503050406030204" pitchFamily="18" charset="0"/>
                            </a:rPr>
                            <m:t>𝑟</m:t>
                          </m:r>
                        </m:e>
                      </m:d>
                      <m:r>
                        <a:rPr lang="en-CA" b="0" i="1" smtClean="0">
                          <a:latin typeface="Cambria Math" panose="02040503050406030204" pitchFamily="18" charset="0"/>
                        </a:rPr>
                        <m:t>=</m:t>
                      </m:r>
                      <m:nary>
                        <m:naryPr>
                          <m:chr m:val="∑"/>
                          <m:ctrlPr>
                            <a:rPr lang="en-CA" i="1" smtClean="0">
                              <a:latin typeface="Cambria Math" panose="02040503050406030204" pitchFamily="18" charset="0"/>
                            </a:rPr>
                          </m:ctrlPr>
                        </m:naryPr>
                        <m:sub>
                          <m:r>
                            <m:rPr>
                              <m:brk m:alnAt="23"/>
                            </m:rPr>
                            <a:rPr lang="en-CA" b="0" i="1" smtClean="0">
                              <a:latin typeface="Cambria Math" panose="02040503050406030204" pitchFamily="18" charset="0"/>
                            </a:rPr>
                            <m:t>𝑘</m:t>
                          </m:r>
                          <m:r>
                            <a:rPr lang="en-CA" b="0" i="1" smtClean="0">
                              <a:latin typeface="Cambria Math" panose="02040503050406030204" pitchFamily="18" charset="0"/>
                            </a:rPr>
                            <m:t>=0</m:t>
                          </m:r>
                        </m:sub>
                        <m:sup>
                          <m:r>
                            <a:rPr lang="en-CA" i="1" smtClean="0">
                              <a:latin typeface="Cambria Math" panose="02040503050406030204" pitchFamily="18" charset="0"/>
                              <a:ea typeface="Cambria Math" panose="02040503050406030204" pitchFamily="18" charset="0"/>
                            </a:rPr>
                            <m:t>∞</m:t>
                          </m:r>
                        </m:sup>
                        <m:e>
                          <m:sSub>
                            <m:sSubPr>
                              <m:ctrlPr>
                                <a:rPr lang="en-CA" i="1" smtClean="0">
                                  <a:latin typeface="Cambria Math" panose="02040503050406030204" pitchFamily="18" charset="0"/>
                                </a:rPr>
                              </m:ctrlPr>
                            </m:sSubPr>
                            <m:e>
                              <m:r>
                                <a:rPr lang="en-CA" b="0" i="1" smtClean="0">
                                  <a:latin typeface="Cambria Math" panose="02040503050406030204" pitchFamily="18" charset="0"/>
                                </a:rPr>
                                <m:t>𝐴</m:t>
                              </m:r>
                            </m:e>
                            <m:sub>
                              <m:r>
                                <a:rPr lang="en-CA" b="0" i="1" smtClean="0">
                                  <a:latin typeface="Cambria Math" panose="02040503050406030204" pitchFamily="18" charset="0"/>
                                </a:rPr>
                                <m:t>𝑘</m:t>
                              </m:r>
                            </m:sub>
                          </m:sSub>
                          <m:r>
                            <m:rPr>
                              <m:sty m:val="p"/>
                            </m:rPr>
                            <a:rPr lang="en-CA" b="0" i="0" smtClean="0">
                              <a:latin typeface="Cambria Math" panose="02040503050406030204" pitchFamily="18" charset="0"/>
                            </a:rPr>
                            <m:t>sin</m:t>
                          </m:r>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𝑔</m:t>
                                  </m:r>
                                </m:e>
                                <m:sub>
                                  <m:r>
                                    <a:rPr lang="en-CA" i="1">
                                      <a:latin typeface="Cambria Math" panose="02040503050406030204" pitchFamily="18" charset="0"/>
                                    </a:rPr>
                                    <m:t>𝑘</m:t>
                                  </m:r>
                                </m:sub>
                              </m:sSub>
                            </m:e>
                          </m:acc>
                          <m:r>
                            <a:rPr lang="en-CA" b="0" i="1" smtClean="0">
                              <a:latin typeface="Cambria Math" panose="02040503050406030204" pitchFamily="18" charset="0"/>
                              <a:ea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𝑟</m:t>
                              </m:r>
                            </m:e>
                          </m:acc>
                          <m:r>
                            <m:rPr>
                              <m:brk m:alnAt="23"/>
                            </m:rPr>
                            <a:rPr lang="en-CA" b="0" i="1" smtClean="0">
                              <a:latin typeface="Cambria Math" panose="02040503050406030204" pitchFamily="18" charset="0"/>
                            </a:rPr>
                            <m:t>)</m:t>
                          </m:r>
                        </m:e>
                      </m:nary>
                    </m:oMath>
                  </m:oMathPara>
                </a14:m>
                <a:endParaRPr lang="en-CA" dirty="0"/>
              </a:p>
            </p:txBody>
          </p:sp>
        </mc:Choice>
        <mc:Fallback xmlns="">
          <p:sp>
            <p:nvSpPr>
              <p:cNvPr id="48" name="Rectangle 47">
                <a:extLst>
                  <a:ext uri="{FF2B5EF4-FFF2-40B4-BE49-F238E27FC236}">
                    <a16:creationId xmlns:a16="http://schemas.microsoft.com/office/drawing/2014/main" id="{45281FBA-F80C-04B0-7D7D-7BE0B7766FA6}"/>
                  </a:ext>
                </a:extLst>
              </p:cNvPr>
              <p:cNvSpPr>
                <a:spLocks noRot="1" noChangeAspect="1" noMove="1" noResize="1" noEditPoints="1" noAdjustHandles="1" noChangeArrowheads="1" noChangeShapeType="1" noTextEdit="1"/>
              </p:cNvSpPr>
              <p:nvPr/>
            </p:nvSpPr>
            <p:spPr>
              <a:xfrm>
                <a:off x="8768412" y="4709259"/>
                <a:ext cx="2585388" cy="847861"/>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8AD8075-5118-2A42-CB16-0ACFDDA8B812}"/>
                  </a:ext>
                </a:extLst>
              </p:cNvPr>
              <p:cNvSpPr/>
              <p:nvPr/>
            </p:nvSpPr>
            <p:spPr>
              <a:xfrm>
                <a:off x="7934164" y="5522479"/>
                <a:ext cx="3963457" cy="847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CA" b="0" i="1" smtClean="0">
                              <a:latin typeface="Cambria Math" panose="02040503050406030204" pitchFamily="18" charset="0"/>
                            </a:rPr>
                          </m:ctrlPr>
                        </m:accPr>
                        <m:e>
                          <m:r>
                            <a:rPr lang="en-CA" i="1">
                              <a:latin typeface="Cambria Math" panose="02040503050406030204" pitchFamily="18" charset="0"/>
                            </a:rPr>
                            <m:t>𝐼</m:t>
                          </m:r>
                        </m:e>
                      </m:acc>
                      <m:d>
                        <m:dPr>
                          <m:ctrlPr>
                            <a:rPr lang="en-CA" b="0" i="1" smtClean="0">
                              <a:latin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𝜈</m:t>
                          </m:r>
                        </m:e>
                      </m:d>
                      <m:r>
                        <a:rPr lang="en-CA" b="0" i="1" smtClean="0">
                          <a:latin typeface="Cambria Math" panose="02040503050406030204" pitchFamily="18" charset="0"/>
                        </a:rPr>
                        <m:t>=</m:t>
                      </m:r>
                      <m:nary>
                        <m:naryPr>
                          <m:chr m:val="∑"/>
                          <m:ctrlPr>
                            <a:rPr lang="en-CA" i="1" smtClean="0">
                              <a:latin typeface="Cambria Math" panose="02040503050406030204" pitchFamily="18" charset="0"/>
                            </a:rPr>
                          </m:ctrlPr>
                        </m:naryPr>
                        <m:sub>
                          <m:r>
                            <m:rPr>
                              <m:brk m:alnAt="23"/>
                            </m:rPr>
                            <a:rPr lang="en-CA" b="0" i="1" smtClean="0">
                              <a:latin typeface="Cambria Math" panose="02040503050406030204" pitchFamily="18" charset="0"/>
                            </a:rPr>
                            <m:t>𝑘</m:t>
                          </m:r>
                          <m:r>
                            <a:rPr lang="en-CA" b="0" i="1" smtClean="0">
                              <a:latin typeface="Cambria Math" panose="02040503050406030204" pitchFamily="18" charset="0"/>
                            </a:rPr>
                            <m:t>=0</m:t>
                          </m:r>
                        </m:sub>
                        <m:sup>
                          <m:r>
                            <a:rPr lang="en-CA" i="1" smtClean="0">
                              <a:latin typeface="Cambria Math" panose="02040503050406030204" pitchFamily="18" charset="0"/>
                              <a:ea typeface="Cambria Math" panose="02040503050406030204" pitchFamily="18" charset="0"/>
                            </a:rPr>
                            <m:t>∞</m:t>
                          </m:r>
                        </m:sup>
                        <m:e>
                          <m:sSub>
                            <m:sSubPr>
                              <m:ctrlPr>
                                <a:rPr lang="en-CA" i="1" smtClean="0">
                                  <a:latin typeface="Cambria Math" panose="02040503050406030204" pitchFamily="18" charset="0"/>
                                </a:rPr>
                              </m:ctrlPr>
                            </m:sSubPr>
                            <m:e>
                              <m:r>
                                <a:rPr lang="en-CA" b="0" i="1" smtClean="0">
                                  <a:latin typeface="Cambria Math" panose="02040503050406030204" pitchFamily="18" charset="0"/>
                                </a:rPr>
                                <m:t>𝐴</m:t>
                              </m:r>
                            </m:e>
                            <m:sub>
                              <m:r>
                                <a:rPr lang="en-CA" b="0" i="1" smtClean="0">
                                  <a:latin typeface="Cambria Math" panose="02040503050406030204" pitchFamily="18" charset="0"/>
                                </a:rPr>
                                <m:t>𝑘</m:t>
                              </m:r>
                            </m:sub>
                          </m:sSub>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𝛿</m:t>
                          </m:r>
                          <m:r>
                            <a:rPr lang="en-CA" b="0" i="1" smtClean="0">
                              <a:latin typeface="Cambria Math" panose="02040503050406030204" pitchFamily="18" charset="0"/>
                              <a:ea typeface="Cambria Math" panose="02040503050406030204" pitchFamily="18" charset="0"/>
                            </a:rPr>
                            <m:t>(</m:t>
                          </m:r>
                          <m:acc>
                            <m:accPr>
                              <m:chr m:val="⃗"/>
                              <m:ctrlPr>
                                <a:rPr lang="en-CA" b="0" i="1" smtClean="0">
                                  <a:latin typeface="Cambria Math" panose="02040503050406030204" pitchFamily="18" charset="0"/>
                                  <a:ea typeface="Cambria Math" panose="02040503050406030204" pitchFamily="18" charset="0"/>
                                </a:rPr>
                              </m:ctrlPr>
                            </m:acc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𝑔</m:t>
                                  </m:r>
                                </m:e>
                                <m:sub>
                                  <m:r>
                                    <a:rPr lang="en-CA" b="0" i="1" smtClean="0">
                                      <a:latin typeface="Cambria Math" panose="02040503050406030204" pitchFamily="18" charset="0"/>
                                      <a:ea typeface="Cambria Math" panose="02040503050406030204" pitchFamily="18" charset="0"/>
                                    </a:rPr>
                                    <m:t>𝑘</m:t>
                                  </m:r>
                                </m:sub>
                              </m:sSub>
                            </m:e>
                          </m:acc>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𝜈</m:t>
                              </m:r>
                            </m:e>
                          </m:acc>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𝛿</m:t>
                          </m:r>
                          <m:r>
                            <a:rPr lang="en-CA" b="0" i="1" smtClean="0">
                              <a:latin typeface="Cambria Math" panose="02040503050406030204" pitchFamily="18" charset="0"/>
                              <a:ea typeface="Cambria Math" panose="02040503050406030204" pitchFamily="18" charset="0"/>
                            </a:rPr>
                            <m:t>(</m:t>
                          </m:r>
                          <m:acc>
                            <m:accPr>
                              <m:chr m:val="⃗"/>
                              <m:ctrlPr>
                                <a:rPr lang="en-CA" i="1">
                                  <a:latin typeface="Cambria Math" panose="02040503050406030204" pitchFamily="18" charset="0"/>
                                  <a:ea typeface="Cambria Math" panose="02040503050406030204" pitchFamily="18" charset="0"/>
                                </a:rPr>
                              </m:ctrlPr>
                            </m:accPr>
                            <m:e>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𝑔</m:t>
                                  </m:r>
                                </m:e>
                                <m:sub>
                                  <m:r>
                                    <a:rPr lang="en-CA" i="1">
                                      <a:latin typeface="Cambria Math" panose="02040503050406030204" pitchFamily="18" charset="0"/>
                                      <a:ea typeface="Cambria Math" panose="02040503050406030204" pitchFamily="18" charset="0"/>
                                    </a:rPr>
                                    <m:t>𝑘</m:t>
                                  </m:r>
                                </m:sub>
                              </m:sSub>
                            </m:e>
                          </m:acc>
                          <m:r>
                            <a:rPr lang="en-CA" b="0" i="1" smtClean="0">
                              <a:latin typeface="Cambria Math" panose="02040503050406030204" pitchFamily="18" charset="0"/>
                              <a:ea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ea typeface="Cambria Math" panose="02040503050406030204" pitchFamily="18" charset="0"/>
                                </a:rPr>
                                <m:t>𝜈</m:t>
                              </m:r>
                            </m:e>
                          </m:acc>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rPr>
                            <m:t>]</m:t>
                          </m:r>
                        </m:e>
                      </m:nary>
                    </m:oMath>
                  </m:oMathPara>
                </a14:m>
                <a:endParaRPr lang="en-CA" dirty="0"/>
              </a:p>
            </p:txBody>
          </p:sp>
        </mc:Choice>
        <mc:Fallback xmlns="">
          <p:sp>
            <p:nvSpPr>
              <p:cNvPr id="49" name="Rectangle 48">
                <a:extLst>
                  <a:ext uri="{FF2B5EF4-FFF2-40B4-BE49-F238E27FC236}">
                    <a16:creationId xmlns:a16="http://schemas.microsoft.com/office/drawing/2014/main" id="{98AD8075-5118-2A42-CB16-0ACFDDA8B812}"/>
                  </a:ext>
                </a:extLst>
              </p:cNvPr>
              <p:cNvSpPr>
                <a:spLocks noRot="1" noChangeAspect="1" noMove="1" noResize="1" noEditPoints="1" noAdjustHandles="1" noChangeArrowheads="1" noChangeShapeType="1" noTextEdit="1"/>
              </p:cNvSpPr>
              <p:nvPr/>
            </p:nvSpPr>
            <p:spPr>
              <a:xfrm>
                <a:off x="7934164" y="5522479"/>
                <a:ext cx="3963457" cy="847861"/>
              </a:xfrm>
              <a:prstGeom prst="rect">
                <a:avLst/>
              </a:prstGeom>
              <a:blipFill>
                <a:blip r:embed="rId13"/>
                <a:stretch>
                  <a:fillRect/>
                </a:stretch>
              </a:blipFill>
            </p:spPr>
            <p:txBody>
              <a:bodyPr/>
              <a:lstStyle/>
              <a:p>
                <a:r>
                  <a:rPr lang="en-CA">
                    <a:noFill/>
                  </a:rPr>
                  <a:t> </a:t>
                </a:r>
              </a:p>
            </p:txBody>
          </p:sp>
        </mc:Fallback>
      </mc:AlternateContent>
      <p:sp>
        <p:nvSpPr>
          <p:cNvPr id="50" name="TextBox 49">
            <a:extLst>
              <a:ext uri="{FF2B5EF4-FFF2-40B4-BE49-F238E27FC236}">
                <a16:creationId xmlns:a16="http://schemas.microsoft.com/office/drawing/2014/main" id="{A1593DDA-257C-CAD1-08E5-2AA1EE18DB42}"/>
              </a:ext>
            </a:extLst>
          </p:cNvPr>
          <p:cNvSpPr txBox="1"/>
          <p:nvPr/>
        </p:nvSpPr>
        <p:spPr>
          <a:xfrm>
            <a:off x="7188449" y="-115249"/>
            <a:ext cx="904715" cy="923773"/>
          </a:xfrm>
          <a:prstGeom prst="rect">
            <a:avLst/>
          </a:prstGeom>
          <a:noFill/>
        </p:spPr>
        <p:txBody>
          <a:bodyPr wrap="square" rtlCol="0">
            <a:spAutoFit/>
          </a:bodyPr>
          <a:lstStyle/>
          <a:p>
            <a:r>
              <a:rPr lang="en-CA" sz="5400" dirty="0">
                <a:solidFill>
                  <a:srgbClr val="990000"/>
                </a:solidFill>
              </a:rPr>
              <a:t>+</a:t>
            </a:r>
          </a:p>
        </p:txBody>
      </p:sp>
      <p:sp>
        <p:nvSpPr>
          <p:cNvPr id="51" name="TextBox 50">
            <a:extLst>
              <a:ext uri="{FF2B5EF4-FFF2-40B4-BE49-F238E27FC236}">
                <a16:creationId xmlns:a16="http://schemas.microsoft.com/office/drawing/2014/main" id="{3AF2B5E1-2EA0-84A0-D2DD-B1551B466A49}"/>
              </a:ext>
            </a:extLst>
          </p:cNvPr>
          <p:cNvSpPr txBox="1"/>
          <p:nvPr/>
        </p:nvSpPr>
        <p:spPr>
          <a:xfrm>
            <a:off x="7828472" y="1169282"/>
            <a:ext cx="911074" cy="923330"/>
          </a:xfrm>
          <a:prstGeom prst="rect">
            <a:avLst/>
          </a:prstGeom>
          <a:noFill/>
        </p:spPr>
        <p:txBody>
          <a:bodyPr wrap="square" rtlCol="0">
            <a:spAutoFit/>
          </a:bodyPr>
          <a:lstStyle/>
          <a:p>
            <a:r>
              <a:rPr lang="en-CA" sz="5400" dirty="0">
                <a:solidFill>
                  <a:srgbClr val="990000"/>
                </a:solidFill>
              </a:rPr>
              <a:t>+</a:t>
            </a:r>
          </a:p>
        </p:txBody>
      </p:sp>
      <p:sp>
        <p:nvSpPr>
          <p:cNvPr id="52" name="TextBox 51">
            <a:extLst>
              <a:ext uri="{FF2B5EF4-FFF2-40B4-BE49-F238E27FC236}">
                <a16:creationId xmlns:a16="http://schemas.microsoft.com/office/drawing/2014/main" id="{7A7945AB-4046-E631-85A4-281635A371FD}"/>
              </a:ext>
            </a:extLst>
          </p:cNvPr>
          <p:cNvSpPr txBox="1"/>
          <p:nvPr/>
        </p:nvSpPr>
        <p:spPr>
          <a:xfrm>
            <a:off x="7665321" y="473704"/>
            <a:ext cx="911074" cy="923330"/>
          </a:xfrm>
          <a:prstGeom prst="rect">
            <a:avLst/>
          </a:prstGeom>
          <a:noFill/>
        </p:spPr>
        <p:txBody>
          <a:bodyPr wrap="square" rtlCol="0">
            <a:spAutoFit/>
          </a:bodyPr>
          <a:lstStyle/>
          <a:p>
            <a:r>
              <a:rPr lang="en-CA" sz="5400" dirty="0">
                <a:solidFill>
                  <a:srgbClr val="990000"/>
                </a:solidFill>
              </a:rPr>
              <a:t>+</a:t>
            </a:r>
          </a:p>
        </p:txBody>
      </p:sp>
      <p:sp>
        <p:nvSpPr>
          <p:cNvPr id="53" name="TextBox 52">
            <a:extLst>
              <a:ext uri="{FF2B5EF4-FFF2-40B4-BE49-F238E27FC236}">
                <a16:creationId xmlns:a16="http://schemas.microsoft.com/office/drawing/2014/main" id="{A4B046AD-4918-B497-8976-5CC6C4C0F3E2}"/>
              </a:ext>
            </a:extLst>
          </p:cNvPr>
          <p:cNvSpPr txBox="1"/>
          <p:nvPr/>
        </p:nvSpPr>
        <p:spPr>
          <a:xfrm>
            <a:off x="7182090" y="2581941"/>
            <a:ext cx="911074" cy="923330"/>
          </a:xfrm>
          <a:prstGeom prst="rect">
            <a:avLst/>
          </a:prstGeom>
          <a:noFill/>
        </p:spPr>
        <p:txBody>
          <a:bodyPr wrap="square" rtlCol="0">
            <a:spAutoFit/>
          </a:bodyPr>
          <a:lstStyle/>
          <a:p>
            <a:r>
              <a:rPr lang="en-CA" sz="5400" dirty="0">
                <a:solidFill>
                  <a:srgbClr val="990000"/>
                </a:solidFill>
              </a:rPr>
              <a:t>+</a:t>
            </a:r>
          </a:p>
        </p:txBody>
      </p:sp>
      <p:sp>
        <p:nvSpPr>
          <p:cNvPr id="54" name="TextBox 53">
            <a:extLst>
              <a:ext uri="{FF2B5EF4-FFF2-40B4-BE49-F238E27FC236}">
                <a16:creationId xmlns:a16="http://schemas.microsoft.com/office/drawing/2014/main" id="{0ADB0504-BE92-19F1-6058-84A3E15F64B9}"/>
              </a:ext>
            </a:extLst>
          </p:cNvPr>
          <p:cNvSpPr txBox="1"/>
          <p:nvPr/>
        </p:nvSpPr>
        <p:spPr>
          <a:xfrm>
            <a:off x="7497696" y="1909327"/>
            <a:ext cx="911074" cy="923330"/>
          </a:xfrm>
          <a:prstGeom prst="rect">
            <a:avLst/>
          </a:prstGeom>
          <a:noFill/>
        </p:spPr>
        <p:txBody>
          <a:bodyPr wrap="square" rtlCol="0">
            <a:spAutoFit/>
          </a:bodyPr>
          <a:lstStyle/>
          <a:p>
            <a:r>
              <a:rPr lang="en-CA" sz="5400" dirty="0">
                <a:solidFill>
                  <a:srgbClr val="990000"/>
                </a:solidFill>
              </a:rPr>
              <a:t>+</a:t>
            </a:r>
          </a:p>
        </p:txBody>
      </p:sp>
      <p:sp>
        <p:nvSpPr>
          <p:cNvPr id="55" name="TextBox 54">
            <a:extLst>
              <a:ext uri="{FF2B5EF4-FFF2-40B4-BE49-F238E27FC236}">
                <a16:creationId xmlns:a16="http://schemas.microsoft.com/office/drawing/2014/main" id="{FB572AE4-1C13-5166-662D-9A741AA798E3}"/>
              </a:ext>
            </a:extLst>
          </p:cNvPr>
          <p:cNvSpPr txBox="1"/>
          <p:nvPr/>
        </p:nvSpPr>
        <p:spPr>
          <a:xfrm>
            <a:off x="9994937" y="401945"/>
            <a:ext cx="911074" cy="923330"/>
          </a:xfrm>
          <a:prstGeom prst="rect">
            <a:avLst/>
          </a:prstGeom>
          <a:noFill/>
        </p:spPr>
        <p:txBody>
          <a:bodyPr wrap="square" rtlCol="0">
            <a:spAutoFit/>
          </a:bodyPr>
          <a:lstStyle/>
          <a:p>
            <a:r>
              <a:rPr lang="en-CA" sz="5400" dirty="0">
                <a:solidFill>
                  <a:srgbClr val="990000"/>
                </a:solidFill>
              </a:rPr>
              <a:t>=</a:t>
            </a:r>
          </a:p>
        </p:txBody>
      </p:sp>
      <p:cxnSp>
        <p:nvCxnSpPr>
          <p:cNvPr id="56" name="Connecteur droit avec flèche 61">
            <a:extLst>
              <a:ext uri="{FF2B5EF4-FFF2-40B4-BE49-F238E27FC236}">
                <a16:creationId xmlns:a16="http://schemas.microsoft.com/office/drawing/2014/main" id="{D85134A0-0E64-7328-E0EC-CF8232FA820A}"/>
              </a:ext>
            </a:extLst>
          </p:cNvPr>
          <p:cNvCxnSpPr/>
          <p:nvPr/>
        </p:nvCxnSpPr>
        <p:spPr>
          <a:xfrm flipV="1">
            <a:off x="1045993" y="1403038"/>
            <a:ext cx="15697" cy="724844"/>
          </a:xfrm>
          <a:prstGeom prst="straightConnector1">
            <a:avLst/>
          </a:prstGeom>
          <a:ln w="28575">
            <a:solidFill>
              <a:srgbClr val="38F9FE"/>
            </a:solidFill>
            <a:tailEnd type="arrow"/>
          </a:ln>
        </p:spPr>
        <p:style>
          <a:lnRef idx="2">
            <a:schemeClr val="accent1"/>
          </a:lnRef>
          <a:fillRef idx="0">
            <a:schemeClr val="accent1"/>
          </a:fillRef>
          <a:effectRef idx="1">
            <a:schemeClr val="accent1"/>
          </a:effectRef>
          <a:fontRef idx="minor">
            <a:schemeClr val="tx1"/>
          </a:fontRef>
        </p:style>
      </p:cxnSp>
      <p:cxnSp>
        <p:nvCxnSpPr>
          <p:cNvPr id="57" name="Connecteur droit avec flèche 63">
            <a:extLst>
              <a:ext uri="{FF2B5EF4-FFF2-40B4-BE49-F238E27FC236}">
                <a16:creationId xmlns:a16="http://schemas.microsoft.com/office/drawing/2014/main" id="{28A2153F-CA21-7196-3FB8-F43D33DE1850}"/>
              </a:ext>
            </a:extLst>
          </p:cNvPr>
          <p:cNvCxnSpPr/>
          <p:nvPr/>
        </p:nvCxnSpPr>
        <p:spPr>
          <a:xfrm flipV="1">
            <a:off x="971047" y="2722263"/>
            <a:ext cx="275972" cy="526259"/>
          </a:xfrm>
          <a:prstGeom prst="straightConnector1">
            <a:avLst/>
          </a:prstGeom>
          <a:ln w="28575">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8" name="Connecteur droit avec flèche 63">
            <a:extLst>
              <a:ext uri="{FF2B5EF4-FFF2-40B4-BE49-F238E27FC236}">
                <a16:creationId xmlns:a16="http://schemas.microsoft.com/office/drawing/2014/main" id="{95C084C2-CAC8-9D79-A3ED-37D3E8229BB8}"/>
              </a:ext>
            </a:extLst>
          </p:cNvPr>
          <p:cNvCxnSpPr/>
          <p:nvPr/>
        </p:nvCxnSpPr>
        <p:spPr>
          <a:xfrm flipH="1" flipV="1">
            <a:off x="725013" y="3369788"/>
            <a:ext cx="251177" cy="543613"/>
          </a:xfrm>
          <a:prstGeom prst="straightConnector1">
            <a:avLst/>
          </a:prstGeom>
          <a:ln w="28575">
            <a:solidFill>
              <a:srgbClr val="FF9933"/>
            </a:solidFill>
            <a:tailEnd type="arrow"/>
          </a:ln>
        </p:spPr>
        <p:style>
          <a:lnRef idx="2">
            <a:schemeClr val="accent1"/>
          </a:lnRef>
          <a:fillRef idx="0">
            <a:schemeClr val="accent1"/>
          </a:fillRef>
          <a:effectRef idx="1">
            <a:schemeClr val="accent1"/>
          </a:effectRef>
          <a:fontRef idx="minor">
            <a:schemeClr val="tx1"/>
          </a:fontRef>
        </p:style>
      </p:cxnSp>
      <p:cxnSp>
        <p:nvCxnSpPr>
          <p:cNvPr id="59" name="Connecteur droit avec flèche 59">
            <a:extLst>
              <a:ext uri="{FF2B5EF4-FFF2-40B4-BE49-F238E27FC236}">
                <a16:creationId xmlns:a16="http://schemas.microsoft.com/office/drawing/2014/main" id="{11B6476F-03ED-437C-7ED0-CA13BE64658A}"/>
              </a:ext>
            </a:extLst>
          </p:cNvPr>
          <p:cNvCxnSpPr/>
          <p:nvPr/>
        </p:nvCxnSpPr>
        <p:spPr>
          <a:xfrm flipV="1">
            <a:off x="2847889" y="2433332"/>
            <a:ext cx="280341" cy="171215"/>
          </a:xfrm>
          <a:prstGeom prst="straightConnector1">
            <a:avLst/>
          </a:prstGeom>
          <a:ln w="28575">
            <a:solidFill>
              <a:srgbClr val="66FF33"/>
            </a:solidFill>
            <a:tailEnd type="arrow"/>
          </a:ln>
        </p:spPr>
        <p:style>
          <a:lnRef idx="2">
            <a:schemeClr val="accent1"/>
          </a:lnRef>
          <a:fillRef idx="0">
            <a:schemeClr val="accent1"/>
          </a:fillRef>
          <a:effectRef idx="1">
            <a:schemeClr val="accent1"/>
          </a:effectRef>
          <a:fontRef idx="minor">
            <a:schemeClr val="tx1"/>
          </a:fontRef>
        </p:style>
      </p:cxnSp>
      <p:cxnSp>
        <p:nvCxnSpPr>
          <p:cNvPr id="60" name="Connecteur droit avec flèche 58">
            <a:extLst>
              <a:ext uri="{FF2B5EF4-FFF2-40B4-BE49-F238E27FC236}">
                <a16:creationId xmlns:a16="http://schemas.microsoft.com/office/drawing/2014/main" id="{D562AD5A-038A-5BD0-1E38-5370783C2854}"/>
              </a:ext>
            </a:extLst>
          </p:cNvPr>
          <p:cNvCxnSpPr/>
          <p:nvPr/>
        </p:nvCxnSpPr>
        <p:spPr>
          <a:xfrm>
            <a:off x="1979715" y="3413413"/>
            <a:ext cx="486707" cy="5555"/>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Connecteur droit avec flèche 58">
            <a:extLst>
              <a:ext uri="{FF2B5EF4-FFF2-40B4-BE49-F238E27FC236}">
                <a16:creationId xmlns:a16="http://schemas.microsoft.com/office/drawing/2014/main" id="{7F13640F-54CB-F2AB-7F89-014B52A2BF86}"/>
              </a:ext>
            </a:extLst>
          </p:cNvPr>
          <p:cNvCxnSpPr/>
          <p:nvPr/>
        </p:nvCxnSpPr>
        <p:spPr>
          <a:xfrm>
            <a:off x="2668844" y="3742723"/>
            <a:ext cx="258276" cy="165854"/>
          </a:xfrm>
          <a:prstGeom prst="straightConnector1">
            <a:avLst/>
          </a:prstGeom>
          <a:ln w="28575">
            <a:solidFill>
              <a:srgbClr val="9F1BB5"/>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0686176F-289C-C80F-DE12-FB9A668AB8FA}"/>
              </a:ext>
            </a:extLst>
          </p:cNvPr>
          <p:cNvSpPr txBox="1"/>
          <p:nvPr/>
        </p:nvSpPr>
        <p:spPr>
          <a:xfrm>
            <a:off x="299062" y="253300"/>
            <a:ext cx="2661306" cy="830997"/>
          </a:xfrm>
          <a:prstGeom prst="rect">
            <a:avLst/>
          </a:prstGeom>
          <a:noFill/>
        </p:spPr>
        <p:txBody>
          <a:bodyPr wrap="none" rtlCol="0">
            <a:spAutoFit/>
          </a:bodyPr>
          <a:lstStyle/>
          <a:p>
            <a:r>
              <a:rPr lang="en-US" sz="4800" b="1" dirty="0">
                <a:solidFill>
                  <a:srgbClr val="103245"/>
                </a:solidFill>
                <a:latin typeface="Myriad Pro" panose="020B0503030403020204" pitchFamily="34" charset="0"/>
              </a:rPr>
              <a:t>Si lattice</a:t>
            </a:r>
          </a:p>
        </p:txBody>
      </p:sp>
      <p:sp>
        <p:nvSpPr>
          <p:cNvPr id="63" name="TextBox 62">
            <a:extLst>
              <a:ext uri="{FF2B5EF4-FFF2-40B4-BE49-F238E27FC236}">
                <a16:creationId xmlns:a16="http://schemas.microsoft.com/office/drawing/2014/main" id="{46A7A9A1-8D59-8713-7CE6-1E5E8E46F07A}"/>
              </a:ext>
            </a:extLst>
          </p:cNvPr>
          <p:cNvSpPr txBox="1"/>
          <p:nvPr/>
        </p:nvSpPr>
        <p:spPr>
          <a:xfrm>
            <a:off x="282380" y="4999646"/>
            <a:ext cx="994031" cy="1200329"/>
          </a:xfrm>
          <a:prstGeom prst="rect">
            <a:avLst/>
          </a:prstGeom>
          <a:noFill/>
        </p:spPr>
        <p:txBody>
          <a:bodyPr wrap="square" rtlCol="0">
            <a:spAutoFit/>
          </a:bodyPr>
          <a:lstStyle/>
          <a:p>
            <a:pPr algn="ctr"/>
            <a:r>
              <a:rPr lang="en-CA" dirty="0"/>
              <a:t>Sparse signal in Fourier space</a:t>
            </a:r>
          </a:p>
        </p:txBody>
      </p:sp>
      <p:sp>
        <p:nvSpPr>
          <p:cNvPr id="64" name="TextBox 63">
            <a:extLst>
              <a:ext uri="{FF2B5EF4-FFF2-40B4-BE49-F238E27FC236}">
                <a16:creationId xmlns:a16="http://schemas.microsoft.com/office/drawing/2014/main" id="{4EB8D328-6788-EF8C-9DC7-EB45EA2627E0}"/>
              </a:ext>
            </a:extLst>
          </p:cNvPr>
          <p:cNvSpPr txBox="1"/>
          <p:nvPr/>
        </p:nvSpPr>
        <p:spPr>
          <a:xfrm>
            <a:off x="8093164" y="106071"/>
            <a:ext cx="3963456" cy="646331"/>
          </a:xfrm>
          <a:prstGeom prst="rect">
            <a:avLst/>
          </a:prstGeom>
          <a:noFill/>
        </p:spPr>
        <p:txBody>
          <a:bodyPr wrap="square" lIns="91440" tIns="45720" rIns="91440" bIns="45720" rtlCol="0" anchor="t">
            <a:spAutoFit/>
          </a:bodyPr>
          <a:lstStyle/>
          <a:p>
            <a:pPr algn="ctr"/>
            <a:r>
              <a:rPr lang="en-CA" dirty="0"/>
              <a:t>Fourier filtering using a set of spatial periodicities </a:t>
            </a:r>
          </a:p>
        </p:txBody>
      </p:sp>
    </p:spTree>
    <p:extLst>
      <p:ext uri="{BB962C8B-B14F-4D97-AF65-F5344CB8AC3E}">
        <p14:creationId xmlns:p14="http://schemas.microsoft.com/office/powerpoint/2010/main" val="425745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29D422-FF7D-C87F-F140-598B7EB26163}"/>
              </a:ext>
            </a:extLst>
          </p:cNvPr>
          <p:cNvSpPr txBox="1"/>
          <p:nvPr/>
        </p:nvSpPr>
        <p:spPr>
          <a:xfrm>
            <a:off x="1991129" y="2599449"/>
            <a:ext cx="7829879" cy="1323439"/>
          </a:xfrm>
          <a:prstGeom prst="rect">
            <a:avLst/>
          </a:prstGeom>
          <a:noFill/>
        </p:spPr>
        <p:txBody>
          <a:bodyPr wrap="square" rtlCol="0">
            <a:spAutoFit/>
          </a:bodyPr>
          <a:lstStyle/>
          <a:p>
            <a:pPr algn="ctr"/>
            <a:r>
              <a:rPr lang="en-US" sz="4000" b="1" dirty="0">
                <a:solidFill>
                  <a:srgbClr val="103245"/>
                </a:solidFill>
                <a:latin typeface="Myriad Pro" panose="020B0503030403020204" pitchFamily="34" charset="0"/>
              </a:rPr>
              <a:t>Fourier filtering tutorial using </a:t>
            </a:r>
            <a:r>
              <a:rPr lang="en-US" sz="4000" b="1" dirty="0" err="1">
                <a:solidFill>
                  <a:srgbClr val="103245"/>
                </a:solidFill>
                <a:latin typeface="Myriad Pro" panose="020B0503030403020204" pitchFamily="34" charset="0"/>
              </a:rPr>
              <a:t>Jupyter</a:t>
            </a:r>
            <a:r>
              <a:rPr lang="en-US" sz="4000" b="1" dirty="0">
                <a:solidFill>
                  <a:srgbClr val="103245"/>
                </a:solidFill>
                <a:latin typeface="Myriad Pro" panose="020B0503030403020204" pitchFamily="34" charset="0"/>
              </a:rPr>
              <a:t> notebook</a:t>
            </a:r>
          </a:p>
        </p:txBody>
      </p:sp>
    </p:spTree>
    <p:extLst>
      <p:ext uri="{BB962C8B-B14F-4D97-AF65-F5344CB8AC3E}">
        <p14:creationId xmlns:p14="http://schemas.microsoft.com/office/powerpoint/2010/main" val="1083480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28BE09-CB0B-4C84-C962-44F05B886A65}"/>
              </a:ext>
            </a:extLst>
          </p:cNvPr>
          <p:cNvSpPr txBox="1"/>
          <p:nvPr/>
        </p:nvSpPr>
        <p:spPr>
          <a:xfrm>
            <a:off x="0" y="434927"/>
            <a:ext cx="12192000" cy="707886"/>
          </a:xfrm>
          <a:prstGeom prst="rect">
            <a:avLst/>
          </a:prstGeom>
          <a:noFill/>
        </p:spPr>
        <p:txBody>
          <a:bodyPr wrap="square" rtlCol="0">
            <a:spAutoFit/>
          </a:bodyPr>
          <a:lstStyle/>
          <a:p>
            <a:pPr algn="ctr"/>
            <a:r>
              <a:rPr lang="en-US" sz="4000" b="1" dirty="0">
                <a:solidFill>
                  <a:srgbClr val="103245"/>
                </a:solidFill>
                <a:latin typeface="Myriad Pro" panose="020B0503030403020204" pitchFamily="34" charset="0"/>
              </a:rPr>
              <a:t>Resolution</a:t>
            </a:r>
          </a:p>
        </p:txBody>
      </p:sp>
      <p:sp>
        <p:nvSpPr>
          <p:cNvPr id="5" name="AutoShape 3" descr="\lambda ">
            <a:extLst>
              <a:ext uri="{FF2B5EF4-FFF2-40B4-BE49-F238E27FC236}">
                <a16:creationId xmlns:a16="http://schemas.microsoft.com/office/drawing/2014/main" id="{86F9A6E1-8A8B-935E-71EA-70BFFDE6F15B}"/>
              </a:ext>
            </a:extLst>
          </p:cNvPr>
          <p:cNvSpPr>
            <a:spLocks noChangeAspect="1" noChangeArrowheads="1"/>
          </p:cNvSpPr>
          <p:nvPr/>
        </p:nvSpPr>
        <p:spPr bwMode="auto">
          <a:xfrm>
            <a:off x="9447213"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4" descr="n">
            <a:extLst>
              <a:ext uri="{FF2B5EF4-FFF2-40B4-BE49-F238E27FC236}">
                <a16:creationId xmlns:a16="http://schemas.microsoft.com/office/drawing/2014/main" id="{B6358137-12BF-DDCD-CD79-23979A83C9CF}"/>
              </a:ext>
            </a:extLst>
          </p:cNvPr>
          <p:cNvSpPr>
            <a:spLocks noChangeAspect="1" noChangeArrowheads="1"/>
          </p:cNvSpPr>
          <p:nvPr/>
        </p:nvSpPr>
        <p:spPr bwMode="auto">
          <a:xfrm>
            <a:off x="12309475"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5" descr="\theta ">
            <a:extLst>
              <a:ext uri="{FF2B5EF4-FFF2-40B4-BE49-F238E27FC236}">
                <a16:creationId xmlns:a16="http://schemas.microsoft.com/office/drawing/2014/main" id="{3EBBCFFD-DC42-28F3-A388-C3A650DAB564}"/>
              </a:ext>
            </a:extLst>
          </p:cNvPr>
          <p:cNvSpPr>
            <a:spLocks noChangeAspect="1" noChangeArrowheads="1"/>
          </p:cNvSpPr>
          <p:nvPr/>
        </p:nvSpPr>
        <p:spPr bwMode="auto">
          <a:xfrm>
            <a:off x="150114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AutoShape 6" descr="{\displaystyle d={\frac {\lambda }{2n\sin \theta }}={\frac {\lambda }{2\mathrm {NA} }}}">
            <a:extLst>
              <a:ext uri="{FF2B5EF4-FFF2-40B4-BE49-F238E27FC236}">
                <a16:creationId xmlns:a16="http://schemas.microsoft.com/office/drawing/2014/main" id="{4178F7F0-DD3E-F59F-AF87-2FE0761DBA16}"/>
              </a:ext>
            </a:extLst>
          </p:cNvPr>
          <p:cNvSpPr>
            <a:spLocks noChangeAspect="1" noChangeArrowheads="1"/>
          </p:cNvSpPr>
          <p:nvPr/>
        </p:nvSpPr>
        <p:spPr bwMode="auto">
          <a:xfrm>
            <a:off x="1968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AutoShape 7" descr="n\sin \theta ">
            <a:extLst>
              <a:ext uri="{FF2B5EF4-FFF2-40B4-BE49-F238E27FC236}">
                <a16:creationId xmlns:a16="http://schemas.microsoft.com/office/drawing/2014/main" id="{8653DA66-6976-4952-AE1F-5CC484CE3DF6}"/>
              </a:ext>
            </a:extLst>
          </p:cNvPr>
          <p:cNvSpPr>
            <a:spLocks noChangeAspect="1" noChangeArrowheads="1"/>
          </p:cNvSpPr>
          <p:nvPr/>
        </p:nvSpPr>
        <p:spPr bwMode="auto">
          <a:xfrm>
            <a:off x="19558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AutoShape 8" descr="{\displaystyle d={\frac {\lambda }{2.8}}}">
            <a:extLst>
              <a:ext uri="{FF2B5EF4-FFF2-40B4-BE49-F238E27FC236}">
                <a16:creationId xmlns:a16="http://schemas.microsoft.com/office/drawing/2014/main" id="{81C9812E-53BC-43F2-8F62-B71A932C0ED3}"/>
              </a:ext>
            </a:extLst>
          </p:cNvPr>
          <p:cNvSpPr>
            <a:spLocks noChangeAspect="1" noChangeArrowheads="1"/>
          </p:cNvSpPr>
          <p:nvPr/>
        </p:nvSpPr>
        <p:spPr bwMode="auto">
          <a:xfrm>
            <a:off x="84201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9" descr="{\displaystyle d={\frac {\lambda }{2}}=250{\text{ nm}}}">
            <a:extLst>
              <a:ext uri="{FF2B5EF4-FFF2-40B4-BE49-F238E27FC236}">
                <a16:creationId xmlns:a16="http://schemas.microsoft.com/office/drawing/2014/main" id="{15A4461A-DBD3-8BEC-6722-A7CABA16A355}"/>
              </a:ext>
            </a:extLst>
          </p:cNvPr>
          <p:cNvSpPr>
            <a:spLocks noChangeAspect="1" noChangeArrowheads="1"/>
          </p:cNvSpPr>
          <p:nvPr/>
        </p:nvSpPr>
        <p:spPr bwMode="auto">
          <a:xfrm>
            <a:off x="133254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0" name="Picture 6" descr="Carl Zeiss | Westech Optical">
            <a:extLst>
              <a:ext uri="{FF2B5EF4-FFF2-40B4-BE49-F238E27FC236}">
                <a16:creationId xmlns:a16="http://schemas.microsoft.com/office/drawing/2014/main" id="{D3F70829-E130-67F6-5D6C-C39DEF06E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349" y="3753112"/>
            <a:ext cx="3171825" cy="19812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D4A4A28-4AAD-D064-2C3C-9DCAA6F3043B}"/>
              </a:ext>
            </a:extLst>
          </p:cNvPr>
          <p:cNvSpPr txBox="1"/>
          <p:nvPr/>
        </p:nvSpPr>
        <p:spPr>
          <a:xfrm>
            <a:off x="1062016" y="1432300"/>
            <a:ext cx="10238819" cy="2308324"/>
          </a:xfrm>
          <a:prstGeom prst="rect">
            <a:avLst/>
          </a:prstGeom>
          <a:noFill/>
        </p:spPr>
        <p:txBody>
          <a:bodyPr wrap="square">
            <a:spAutoFit/>
          </a:bodyPr>
          <a:lstStyle/>
          <a:p>
            <a:pPr algn="just"/>
            <a:r>
              <a:rPr lang="en-US" b="0" i="0" dirty="0">
                <a:solidFill>
                  <a:srgbClr val="333333"/>
                </a:solidFill>
                <a:effectLst/>
                <a:latin typeface="Amasis W01"/>
              </a:rPr>
              <a:t>“Optical resolution is limited by the diffraction of visible light wavefronts as they pass through the circular aperture at the rear focal plane of the objective. </a:t>
            </a:r>
          </a:p>
          <a:p>
            <a:pPr algn="just"/>
            <a:r>
              <a:rPr lang="en-US" b="0" i="0" dirty="0">
                <a:solidFill>
                  <a:srgbClr val="333333"/>
                </a:solidFill>
                <a:effectLst/>
                <a:latin typeface="Amasis W01"/>
              </a:rPr>
              <a:t>As a result, the highest achievable point-to-point resolution that can be obtained with an optical microscope is governed by a fundamental set of physical laws (described by Ernst Abbe) that cannot be easily overcome by rational alternations in objective lens or aperture design. These resolution limitations are often referred to as the </a:t>
            </a:r>
            <a:r>
              <a:rPr lang="en-US" b="1" i="0" dirty="0">
                <a:solidFill>
                  <a:srgbClr val="333333"/>
                </a:solidFill>
                <a:effectLst/>
                <a:latin typeface="Amasis W01"/>
              </a:rPr>
              <a:t>diffraction barrier</a:t>
            </a:r>
            <a:r>
              <a:rPr lang="en-US" b="0" i="0" dirty="0">
                <a:solidFill>
                  <a:srgbClr val="333333"/>
                </a:solidFill>
                <a:effectLst/>
                <a:latin typeface="Amasis W01"/>
              </a:rPr>
              <a:t>, which restricts the ability of optical instruments to distinguish between two objects separated by a lateral distance less than approximately half the wavelength of light used to image the specimen.”</a:t>
            </a:r>
            <a:endParaRPr lang="en-CA" dirty="0"/>
          </a:p>
        </p:txBody>
      </p:sp>
    </p:spTree>
    <p:extLst>
      <p:ext uri="{BB962C8B-B14F-4D97-AF65-F5344CB8AC3E}">
        <p14:creationId xmlns:p14="http://schemas.microsoft.com/office/powerpoint/2010/main" val="3016850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LM_CCEM_IR_4.pptx" id="{BA3F304A-6E4F-4F62-A9AF-4246E79712B0}" vid="{3364B344-A1D7-4903-A740-7CA36E225C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F88EB08F156664F81B605626D588CDD" ma:contentTypeVersion="2" ma:contentTypeDescription="Create a new document." ma:contentTypeScope="" ma:versionID="ca2e58a6a69f406e31a1d095dd7e9dae">
  <xsd:schema xmlns:xsd="http://www.w3.org/2001/XMLSchema" xmlns:xs="http://www.w3.org/2001/XMLSchema" xmlns:p="http://schemas.microsoft.com/office/2006/metadata/properties" xmlns:ns2="73c40a55-67a5-4f1e-9e19-febef792ec1f" targetNamespace="http://schemas.microsoft.com/office/2006/metadata/properties" ma:root="true" ma:fieldsID="05297d9029881fe6723287677f78bb2a" ns2:_="">
    <xsd:import namespace="73c40a55-67a5-4f1e-9e19-febef792ec1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c40a55-67a5-4f1e-9e19-febef792ec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FFF1CE-86DE-4EBB-819C-360139F07321}">
  <ds:schemaRefs>
    <ds:schemaRef ds:uri="http://schemas.microsoft.com/sharepoint/v3/contenttype/forms"/>
  </ds:schemaRefs>
</ds:datastoreItem>
</file>

<file path=customXml/itemProps2.xml><?xml version="1.0" encoding="utf-8"?>
<ds:datastoreItem xmlns:ds="http://schemas.openxmlformats.org/officeDocument/2006/customXml" ds:itemID="{5723B81A-39F3-47A6-B785-25181E285709}">
  <ds:schemaRefs>
    <ds:schemaRef ds:uri="http://schemas.microsoft.com/office/2006/metadata/properties"/>
    <ds:schemaRef ds:uri="73c40a55-67a5-4f1e-9e19-febef792ec1f"/>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3C78DE40-D375-46A4-A9C2-02EB277653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c40a55-67a5-4f1e-9e19-febef792ec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Test_CCEM</Template>
  <TotalTime>635</TotalTime>
  <Words>526</Words>
  <Application>Microsoft Office PowerPoint</Application>
  <PresentationFormat>Widescreen</PresentationFormat>
  <Paragraphs>97</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Amasis W01</vt:lpstr>
      <vt:lpstr>Arial</vt:lpstr>
      <vt:lpstr>Calibri</vt:lpstr>
      <vt:lpstr>Calibri Light</vt:lpstr>
      <vt:lpstr>Cambria Math</vt:lpstr>
      <vt:lpstr>Myriad Pro</vt:lpstr>
      <vt:lpstr>NexusSerif</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Pofelski, Alexandre</dc:creator>
  <cp:lastModifiedBy>Pofelski, Alexandre</cp:lastModifiedBy>
  <cp:revision>17</cp:revision>
  <dcterms:created xsi:type="dcterms:W3CDTF">2023-01-18T02:21:17Z</dcterms:created>
  <dcterms:modified xsi:type="dcterms:W3CDTF">2023-01-20T04:20:29Z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0x010100BF88EB08F156664F81B605626D588CDD</vt:lpwstr>
  </property>
</Properties>
</file>